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1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pc\Downloads\opportunityatmerklesokratibusinessoperationsassign\ZOYA_Cas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1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pc\Downloads\opportunityatmerklesokratibusinessoperationsassign\ZOYA_Case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[ZOYA_Case.xlsx]Pivot Charts!PivotTable6</c:name>
    <c:fmtId val="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flip="none"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diamond"/>
          <c:size val="5"/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 w="9525" cap="flat" cmpd="sng" algn="ctr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flip="none"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square"/>
          <c:size val="5"/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 w="9525" cap="flat" cmpd="sng" algn="ctr">
              <a:solidFill>
                <a:schemeClr val="accent2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flip="none"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flip="none"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flip="none"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flip="none"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5.9390261235396119E-2"/>
          <c:y val="3.1362009180066423E-2"/>
          <c:w val="0.91415967859613212"/>
          <c:h val="0.9029299794317302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'Pivot Charts'!$B$85</c:f>
              <c:strCache>
                <c:ptCount val="1"/>
                <c:pt idx="0">
                  <c:v>Team_Size</c:v>
                </c:pt>
              </c:strCache>
            </c:strRef>
          </c:tx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10800000" scaled="1"/>
              <a:tileRect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'Pivot Charts'!$A$86:$A$93</c:f>
              <c:strCache>
                <c:ptCount val="7"/>
                <c:pt idx="0">
                  <c:v>Team A</c:v>
                </c:pt>
                <c:pt idx="1">
                  <c:v>Team B</c:v>
                </c:pt>
                <c:pt idx="2">
                  <c:v>Team C</c:v>
                </c:pt>
                <c:pt idx="3">
                  <c:v>Team O</c:v>
                </c:pt>
                <c:pt idx="4">
                  <c:v>Team X</c:v>
                </c:pt>
                <c:pt idx="5">
                  <c:v>Team Y</c:v>
                </c:pt>
                <c:pt idx="6">
                  <c:v>Team Z</c:v>
                </c:pt>
              </c:strCache>
            </c:strRef>
          </c:cat>
          <c:val>
            <c:numRef>
              <c:f>'Pivot Charts'!$B$86:$B$93</c:f>
              <c:numCache>
                <c:formatCode>General</c:formatCode>
                <c:ptCount val="7"/>
                <c:pt idx="0">
                  <c:v>9</c:v>
                </c:pt>
                <c:pt idx="1">
                  <c:v>14</c:v>
                </c:pt>
                <c:pt idx="2">
                  <c:v>8</c:v>
                </c:pt>
                <c:pt idx="3">
                  <c:v>12</c:v>
                </c:pt>
                <c:pt idx="4">
                  <c:v>11</c:v>
                </c:pt>
                <c:pt idx="5">
                  <c:v>9</c:v>
                </c:pt>
                <c:pt idx="6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433-4706-9513-ADA9F44EBE2D}"/>
            </c:ext>
          </c:extLst>
        </c:ser>
        <c:ser>
          <c:idx val="1"/>
          <c:order val="1"/>
          <c:tx>
            <c:strRef>
              <c:f>'Pivot Charts'!$C$85</c:f>
              <c:strCache>
                <c:ptCount val="1"/>
                <c:pt idx="0">
                  <c:v>Total # of Tickets</c:v>
                </c:pt>
              </c:strCache>
            </c:strRef>
          </c:tx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10800000" scaled="1"/>
              <a:tileRect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'Pivot Charts'!$A$86:$A$93</c:f>
              <c:strCache>
                <c:ptCount val="7"/>
                <c:pt idx="0">
                  <c:v>Team A</c:v>
                </c:pt>
                <c:pt idx="1">
                  <c:v>Team B</c:v>
                </c:pt>
                <c:pt idx="2">
                  <c:v>Team C</c:v>
                </c:pt>
                <c:pt idx="3">
                  <c:v>Team O</c:v>
                </c:pt>
                <c:pt idx="4">
                  <c:v>Team X</c:v>
                </c:pt>
                <c:pt idx="5">
                  <c:v>Team Y</c:v>
                </c:pt>
                <c:pt idx="6">
                  <c:v>Team Z</c:v>
                </c:pt>
              </c:strCache>
            </c:strRef>
          </c:cat>
          <c:val>
            <c:numRef>
              <c:f>'Pivot Charts'!$C$86:$C$93</c:f>
              <c:numCache>
                <c:formatCode>General</c:formatCode>
                <c:ptCount val="7"/>
                <c:pt idx="0">
                  <c:v>1640</c:v>
                </c:pt>
                <c:pt idx="1">
                  <c:v>2386</c:v>
                </c:pt>
                <c:pt idx="2">
                  <c:v>1235</c:v>
                </c:pt>
                <c:pt idx="3">
                  <c:v>1841</c:v>
                </c:pt>
                <c:pt idx="4">
                  <c:v>1690</c:v>
                </c:pt>
                <c:pt idx="5">
                  <c:v>1803</c:v>
                </c:pt>
                <c:pt idx="6">
                  <c:v>1775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433-4706-9513-ADA9F44EBE2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326"/>
        <c:overlap val="-58"/>
        <c:axId val="218244655"/>
        <c:axId val="218245071"/>
      </c:barChart>
      <c:catAx>
        <c:axId val="21824465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15000"/>
                <a:lumOff val="8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8245071"/>
        <c:crosses val="autoZero"/>
        <c:auto val="1"/>
        <c:lblAlgn val="ctr"/>
        <c:lblOffset val="100"/>
        <c:noMultiLvlLbl val="0"/>
      </c:catAx>
      <c:valAx>
        <c:axId val="218245071"/>
        <c:scaling>
          <c:orientation val="minMax"/>
          <c:max val="2500"/>
        </c:scaling>
        <c:delete val="0"/>
        <c:axPos val="b"/>
        <c:majorGridlines>
          <c:spPr>
            <a:ln w="9525" cap="flat" cmpd="sng" algn="ctr">
              <a:gradFill>
                <a:gsLst>
                  <a:gs pos="99000">
                    <a:schemeClr val="tx1">
                      <a:lumMod val="25000"/>
                      <a:lumOff val="75000"/>
                    </a:schemeClr>
                  </a:gs>
                  <a:gs pos="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824465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880297905000144"/>
          <c:y val="4.634169010024617E-2"/>
          <c:w val="0.13752645991453236"/>
          <c:h val="0.1147131150669198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[ZOYA_Case.xlsx]Pivot Charts!PivotTable2</c:name>
    <c:fmtId val="12"/>
  </c:pivotSource>
  <c:chart>
    <c:autoTitleDeleted val="1"/>
    <c:pivotFmts>
      <c:pivotFmt>
        <c:idx val="0"/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rgbClr val="FF0000">
              <a:alpha val="40000"/>
            </a:srgbClr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7"/>
        <c:spPr>
          <a:solidFill>
            <a:srgbClr val="FF0000">
              <a:alpha val="40000"/>
            </a:srgbClr>
          </a:solidFill>
          <a:ln>
            <a:noFill/>
          </a:ln>
          <a:effectLst/>
        </c:spPr>
        <c:marker>
          <c:symbol val="none"/>
        </c:marker>
      </c:pivotFmt>
      <c:pivotFmt>
        <c:idx val="8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9"/>
        <c:spPr>
          <a:solidFill>
            <a:srgbClr val="FF0000">
              <a:alpha val="40000"/>
            </a:srgbClr>
          </a:solidFill>
          <a:ln>
            <a:noFill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'Pivot Charts'!$B$3:$B$4</c:f>
              <c:strCache>
                <c:ptCount val="1"/>
                <c:pt idx="0">
                  <c:v>SLA breached</c:v>
                </c:pt>
              </c:strCache>
            </c:strRef>
          </c:tx>
          <c:spPr>
            <a:solidFill>
              <a:srgbClr val="FF0000">
                <a:alpha val="40000"/>
              </a:srgbClr>
            </a:solidFill>
            <a:ln>
              <a:noFill/>
            </a:ln>
            <a:effectLst/>
          </c:spPr>
          <c:invertIfNegative val="0"/>
          <c:cat>
            <c:strRef>
              <c:f>'Pivot Charts'!$A$5:$A$12</c:f>
              <c:strCache>
                <c:ptCount val="7"/>
                <c:pt idx="0">
                  <c:v>Team A</c:v>
                </c:pt>
                <c:pt idx="1">
                  <c:v>Team B</c:v>
                </c:pt>
                <c:pt idx="2">
                  <c:v>Team C</c:v>
                </c:pt>
                <c:pt idx="3">
                  <c:v>Team O</c:v>
                </c:pt>
                <c:pt idx="4">
                  <c:v>Team X</c:v>
                </c:pt>
                <c:pt idx="5">
                  <c:v>Team Y</c:v>
                </c:pt>
                <c:pt idx="6">
                  <c:v>Team Z</c:v>
                </c:pt>
              </c:strCache>
            </c:strRef>
          </c:cat>
          <c:val>
            <c:numRef>
              <c:f>'Pivot Charts'!$B$5:$B$12</c:f>
              <c:numCache>
                <c:formatCode>0.00%</c:formatCode>
                <c:ptCount val="7"/>
                <c:pt idx="0">
                  <c:v>7.6973496500986241E-2</c:v>
                </c:pt>
                <c:pt idx="1">
                  <c:v>6.1310871172676702E-2</c:v>
                </c:pt>
                <c:pt idx="2">
                  <c:v>5.8076279936985664E-2</c:v>
                </c:pt>
                <c:pt idx="3">
                  <c:v>4.5875244675643218E-2</c:v>
                </c:pt>
                <c:pt idx="4">
                  <c:v>4.9106757893909087E-2</c:v>
                </c:pt>
                <c:pt idx="5">
                  <c:v>0.12415072263510715</c:v>
                </c:pt>
                <c:pt idx="6">
                  <c:v>0.1008257268831016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732-4D7B-A670-0D7BB8609143}"/>
            </c:ext>
          </c:extLst>
        </c:ser>
        <c:ser>
          <c:idx val="1"/>
          <c:order val="1"/>
          <c:tx>
            <c:strRef>
              <c:f>'Pivot Charts'!$C$3:$C$4</c:f>
              <c:strCache>
                <c:ptCount val="1"/>
                <c:pt idx="0">
                  <c:v>Within SLA</c:v>
                </c:pt>
              </c:strCache>
            </c:strRef>
          </c:tx>
          <c:spPr>
            <a:solidFill>
              <a:schemeClr val="accent3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'Pivot Charts'!$A$5:$A$12</c:f>
              <c:strCache>
                <c:ptCount val="7"/>
                <c:pt idx="0">
                  <c:v>Team A</c:v>
                </c:pt>
                <c:pt idx="1">
                  <c:v>Team B</c:v>
                </c:pt>
                <c:pt idx="2">
                  <c:v>Team C</c:v>
                </c:pt>
                <c:pt idx="3">
                  <c:v>Team O</c:v>
                </c:pt>
                <c:pt idx="4">
                  <c:v>Team X</c:v>
                </c:pt>
                <c:pt idx="5">
                  <c:v>Team Y</c:v>
                </c:pt>
                <c:pt idx="6">
                  <c:v>Team Z</c:v>
                </c:pt>
              </c:strCache>
            </c:strRef>
          </c:cat>
          <c:val>
            <c:numRef>
              <c:f>'Pivot Charts'!$C$5:$C$12</c:f>
              <c:numCache>
                <c:formatCode>0.00%</c:formatCode>
                <c:ptCount val="7"/>
                <c:pt idx="0">
                  <c:v>0.92302650349901372</c:v>
                </c:pt>
                <c:pt idx="1">
                  <c:v>0.93868912882732325</c:v>
                </c:pt>
                <c:pt idx="2">
                  <c:v>0.94192372006301428</c:v>
                </c:pt>
                <c:pt idx="3">
                  <c:v>0.95412475532435681</c:v>
                </c:pt>
                <c:pt idx="4">
                  <c:v>0.95089324210609094</c:v>
                </c:pt>
                <c:pt idx="5">
                  <c:v>0.87584927736489282</c:v>
                </c:pt>
                <c:pt idx="6">
                  <c:v>0.89917427311689835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732-4D7B-A670-0D7BB860914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serLines>
          <c:spPr>
            <a:ln w="9525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  <c:axId val="1514343872"/>
        <c:axId val="1514345120"/>
      </c:barChart>
      <c:valAx>
        <c:axId val="1514345120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gradFill>
                <a:gsLst>
                  <a:gs pos="0">
                    <a:schemeClr val="tx1">
                      <a:lumMod val="5000"/>
                      <a:lumOff val="95000"/>
                    </a:schemeClr>
                  </a:gs>
                  <a:gs pos="10000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14343872"/>
        <c:crosses val="autoZero"/>
        <c:crossBetween val="between"/>
      </c:valAx>
      <c:catAx>
        <c:axId val="15143438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14345120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[ZOYA_Case.xlsx]Pivot Charts!PivotTable3</c:name>
    <c:fmtId val="4"/>
  </c:pivotSource>
  <c:chart>
    <c:autoTitleDeleted val="1"/>
    <c:pivotFmts>
      <c:pivotFmt>
        <c:idx val="0"/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rgbClr val="FF0000">
              <a:alpha val="40000"/>
            </a:srgbClr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7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8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9"/>
        <c:spPr>
          <a:solidFill>
            <a:srgbClr val="FF5050">
              <a:alpha val="70000"/>
            </a:srgbClr>
          </a:solidFill>
          <a:ln>
            <a:noFill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11"/>
        <c:spPr>
          <a:solidFill>
            <a:srgbClr val="FF5050">
              <a:alpha val="70000"/>
            </a:srgbClr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rgbClr val="FF5050">
              <a:alpha val="70000"/>
            </a:srgbClr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'Pivot Charts'!$B$30:$B$31</c:f>
              <c:strCache>
                <c:ptCount val="1"/>
                <c:pt idx="0">
                  <c:v>SLA breached</c:v>
                </c:pt>
              </c:strCache>
            </c:strRef>
          </c:tx>
          <c:spPr>
            <a:solidFill>
              <a:srgbClr val="FF5050">
                <a:alpha val="70000"/>
              </a:srgbClr>
            </a:solidFill>
            <a:ln>
              <a:noFill/>
            </a:ln>
            <a:effectLst/>
          </c:spPr>
          <c:invertIfNegative val="0"/>
          <c:cat>
            <c:strRef>
              <c:f>'Pivot Charts'!$A$32:$A$35</c:f>
              <c:strCache>
                <c:ptCount val="3"/>
                <c:pt idx="0">
                  <c:v>P1</c:v>
                </c:pt>
                <c:pt idx="1">
                  <c:v>P2</c:v>
                </c:pt>
                <c:pt idx="2">
                  <c:v>P3</c:v>
                </c:pt>
              </c:strCache>
            </c:strRef>
          </c:cat>
          <c:val>
            <c:numRef>
              <c:f>'Pivot Charts'!$B$32:$B$35</c:f>
              <c:numCache>
                <c:formatCode>0.00%</c:formatCode>
                <c:ptCount val="3"/>
                <c:pt idx="0">
                  <c:v>6.462649686371412E-2</c:v>
                </c:pt>
                <c:pt idx="1">
                  <c:v>4.5627376425855515E-2</c:v>
                </c:pt>
                <c:pt idx="2">
                  <c:v>9.1305998481397116E-2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ECF-4760-B26C-A9E8EBD807A1}"/>
            </c:ext>
          </c:extLst>
        </c:ser>
        <c:ser>
          <c:idx val="1"/>
          <c:order val="1"/>
          <c:tx>
            <c:strRef>
              <c:f>'Pivot Charts'!$C$30:$C$31</c:f>
              <c:strCache>
                <c:ptCount val="1"/>
                <c:pt idx="0">
                  <c:v>Within SLA</c:v>
                </c:pt>
              </c:strCache>
            </c:strRef>
          </c:tx>
          <c:spPr>
            <a:solidFill>
              <a:schemeClr val="accent3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'Pivot Charts'!$A$32:$A$35</c:f>
              <c:strCache>
                <c:ptCount val="3"/>
                <c:pt idx="0">
                  <c:v>P1</c:v>
                </c:pt>
                <c:pt idx="1">
                  <c:v>P2</c:v>
                </c:pt>
                <c:pt idx="2">
                  <c:v>P3</c:v>
                </c:pt>
              </c:strCache>
            </c:strRef>
          </c:cat>
          <c:val>
            <c:numRef>
              <c:f>'Pivot Charts'!$C$32:$C$35</c:f>
              <c:numCache>
                <c:formatCode>0.00%</c:formatCode>
                <c:ptCount val="3"/>
                <c:pt idx="0">
                  <c:v>0.93537350313628587</c:v>
                </c:pt>
                <c:pt idx="1">
                  <c:v>0.95437262357414454</c:v>
                </c:pt>
                <c:pt idx="2">
                  <c:v>0.90869400151860291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ECF-4760-B26C-A9E8EBD807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serLines>
          <c:spPr>
            <a:ln w="9525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  <c:axId val="1514343872"/>
        <c:axId val="1514345120"/>
      </c:barChart>
      <c:valAx>
        <c:axId val="1514345120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gradFill>
                <a:gsLst>
                  <a:gs pos="0">
                    <a:schemeClr val="tx1">
                      <a:lumMod val="5000"/>
                      <a:lumOff val="95000"/>
                    </a:schemeClr>
                  </a:gs>
                  <a:gs pos="10000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14343872"/>
        <c:crosses val="autoZero"/>
        <c:crossBetween val="between"/>
      </c:valAx>
      <c:catAx>
        <c:axId val="15143438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14345120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2"/>
          </a:solidFill>
        </a:defRPr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[ZOYA_Case.xlsx]Pivot Charts!PivotTable5</c:name>
    <c:fmtId val="4"/>
  </c:pivotSource>
  <c:chart>
    <c:autoTitleDeleted val="1"/>
    <c:pivotFmts>
      <c:pivotFmt>
        <c:idx val="0"/>
      </c:pivotFmt>
      <c:pivotFmt>
        <c:idx val="1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2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3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4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5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6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7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8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9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0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1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2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3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4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5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6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7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8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</c:pivotFmts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'Pivot Charts'!$B$70:$B$71</c:f>
              <c:strCache>
                <c:ptCount val="1"/>
                <c:pt idx="0">
                  <c:v>Account Updates</c:v>
                </c:pt>
              </c:strCache>
            </c:strRef>
          </c:tx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'Pivot Charts'!$A$72:$A$79</c:f>
              <c:strCache>
                <c:ptCount val="7"/>
                <c:pt idx="0">
                  <c:v>Team A</c:v>
                </c:pt>
                <c:pt idx="1">
                  <c:v>Team B</c:v>
                </c:pt>
                <c:pt idx="2">
                  <c:v>Team C</c:v>
                </c:pt>
                <c:pt idx="3">
                  <c:v>Team O</c:v>
                </c:pt>
                <c:pt idx="4">
                  <c:v>Team X</c:v>
                </c:pt>
                <c:pt idx="5">
                  <c:v>Team Y</c:v>
                </c:pt>
                <c:pt idx="6">
                  <c:v>Team Z</c:v>
                </c:pt>
              </c:strCache>
            </c:strRef>
          </c:cat>
          <c:val>
            <c:numRef>
              <c:f>'Pivot Charts'!$B$72:$B$79</c:f>
              <c:numCache>
                <c:formatCode>General</c:formatCode>
                <c:ptCount val="7"/>
                <c:pt idx="0">
                  <c:v>825</c:v>
                </c:pt>
                <c:pt idx="1">
                  <c:v>1150</c:v>
                </c:pt>
                <c:pt idx="2">
                  <c:v>752</c:v>
                </c:pt>
                <c:pt idx="3">
                  <c:v>581</c:v>
                </c:pt>
                <c:pt idx="4">
                  <c:v>358</c:v>
                </c:pt>
                <c:pt idx="5">
                  <c:v>717</c:v>
                </c:pt>
                <c:pt idx="6">
                  <c:v>514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B56-49B4-AA45-50086109CEC7}"/>
            </c:ext>
          </c:extLst>
        </c:ser>
        <c:ser>
          <c:idx val="1"/>
          <c:order val="1"/>
          <c:tx>
            <c:strRef>
              <c:f>'Pivot Charts'!$C$70:$C$71</c:f>
              <c:strCache>
                <c:ptCount val="1"/>
                <c:pt idx="0">
                  <c:v>Analysis</c:v>
                </c:pt>
              </c:strCache>
            </c:strRef>
          </c:tx>
          <c:spPr>
            <a:solidFill>
              <a:schemeClr val="accent3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'Pivot Charts'!$A$72:$A$79</c:f>
              <c:strCache>
                <c:ptCount val="7"/>
                <c:pt idx="0">
                  <c:v>Team A</c:v>
                </c:pt>
                <c:pt idx="1">
                  <c:v>Team B</c:v>
                </c:pt>
                <c:pt idx="2">
                  <c:v>Team C</c:v>
                </c:pt>
                <c:pt idx="3">
                  <c:v>Team O</c:v>
                </c:pt>
                <c:pt idx="4">
                  <c:v>Team X</c:v>
                </c:pt>
                <c:pt idx="5">
                  <c:v>Team Y</c:v>
                </c:pt>
                <c:pt idx="6">
                  <c:v>Team Z</c:v>
                </c:pt>
              </c:strCache>
            </c:strRef>
          </c:cat>
          <c:val>
            <c:numRef>
              <c:f>'Pivot Charts'!$C$72:$C$79</c:f>
              <c:numCache>
                <c:formatCode>General</c:formatCode>
                <c:ptCount val="7"/>
                <c:pt idx="0">
                  <c:v>5</c:v>
                </c:pt>
                <c:pt idx="1">
                  <c:v>4</c:v>
                </c:pt>
                <c:pt idx="2">
                  <c:v>1</c:v>
                </c:pt>
                <c:pt idx="3">
                  <c:v>14</c:v>
                </c:pt>
                <c:pt idx="4">
                  <c:v>4</c:v>
                </c:pt>
                <c:pt idx="5">
                  <c:v>19</c:v>
                </c:pt>
                <c:pt idx="6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B56-49B4-AA45-50086109CEC7}"/>
            </c:ext>
          </c:extLst>
        </c:ser>
        <c:ser>
          <c:idx val="2"/>
          <c:order val="2"/>
          <c:tx>
            <c:strRef>
              <c:f>'Pivot Charts'!$D$70:$D$71</c:f>
              <c:strCache>
                <c:ptCount val="1"/>
                <c:pt idx="0">
                  <c:v>Campaign Launches</c:v>
                </c:pt>
              </c:strCache>
            </c:strRef>
          </c:tx>
          <c:spPr>
            <a:solidFill>
              <a:schemeClr val="accent5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'Pivot Charts'!$A$72:$A$79</c:f>
              <c:strCache>
                <c:ptCount val="7"/>
                <c:pt idx="0">
                  <c:v>Team A</c:v>
                </c:pt>
                <c:pt idx="1">
                  <c:v>Team B</c:v>
                </c:pt>
                <c:pt idx="2">
                  <c:v>Team C</c:v>
                </c:pt>
                <c:pt idx="3">
                  <c:v>Team O</c:v>
                </c:pt>
                <c:pt idx="4">
                  <c:v>Team X</c:v>
                </c:pt>
                <c:pt idx="5">
                  <c:v>Team Y</c:v>
                </c:pt>
                <c:pt idx="6">
                  <c:v>Team Z</c:v>
                </c:pt>
              </c:strCache>
            </c:strRef>
          </c:cat>
          <c:val>
            <c:numRef>
              <c:f>'Pivot Charts'!$D$72:$D$79</c:f>
              <c:numCache>
                <c:formatCode>General</c:formatCode>
                <c:ptCount val="7"/>
                <c:pt idx="0">
                  <c:v>88</c:v>
                </c:pt>
                <c:pt idx="1">
                  <c:v>104</c:v>
                </c:pt>
                <c:pt idx="2">
                  <c:v>8</c:v>
                </c:pt>
                <c:pt idx="3">
                  <c:v>196</c:v>
                </c:pt>
                <c:pt idx="4">
                  <c:v>346</c:v>
                </c:pt>
                <c:pt idx="5">
                  <c:v>317</c:v>
                </c:pt>
                <c:pt idx="6">
                  <c:v>650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B56-49B4-AA45-50086109CEC7}"/>
            </c:ext>
          </c:extLst>
        </c:ser>
        <c:ser>
          <c:idx val="3"/>
          <c:order val="3"/>
          <c:tx>
            <c:strRef>
              <c:f>'Pivot Charts'!$E$70:$E$71</c:f>
              <c:strCache>
                <c:ptCount val="1"/>
                <c:pt idx="0">
                  <c:v>Experiments</c:v>
                </c:pt>
              </c:strCache>
            </c:strRef>
          </c:tx>
          <c:spPr>
            <a:solidFill>
              <a:schemeClr val="accent1">
                <a:lumMod val="60000"/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'Pivot Charts'!$A$72:$A$79</c:f>
              <c:strCache>
                <c:ptCount val="7"/>
                <c:pt idx="0">
                  <c:v>Team A</c:v>
                </c:pt>
                <c:pt idx="1">
                  <c:v>Team B</c:v>
                </c:pt>
                <c:pt idx="2">
                  <c:v>Team C</c:v>
                </c:pt>
                <c:pt idx="3">
                  <c:v>Team O</c:v>
                </c:pt>
                <c:pt idx="4">
                  <c:v>Team X</c:v>
                </c:pt>
                <c:pt idx="5">
                  <c:v>Team Y</c:v>
                </c:pt>
                <c:pt idx="6">
                  <c:v>Team Z</c:v>
                </c:pt>
              </c:strCache>
            </c:strRef>
          </c:cat>
          <c:val>
            <c:numRef>
              <c:f>'Pivot Charts'!$E$72:$E$79</c:f>
              <c:numCache>
                <c:formatCode>General</c:formatCode>
                <c:ptCount val="7"/>
                <c:pt idx="0">
                  <c:v>29</c:v>
                </c:pt>
                <c:pt idx="1">
                  <c:v>35</c:v>
                </c:pt>
                <c:pt idx="2">
                  <c:v>18</c:v>
                </c:pt>
                <c:pt idx="3">
                  <c:v>19</c:v>
                </c:pt>
                <c:pt idx="4">
                  <c:v>51</c:v>
                </c:pt>
                <c:pt idx="5">
                  <c:v>45</c:v>
                </c:pt>
                <c:pt idx="6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B56-49B4-AA45-50086109CEC7}"/>
            </c:ext>
          </c:extLst>
        </c:ser>
        <c:ser>
          <c:idx val="4"/>
          <c:order val="4"/>
          <c:tx>
            <c:strRef>
              <c:f>'Pivot Charts'!$F$70:$F$71</c:f>
              <c:strCache>
                <c:ptCount val="1"/>
                <c:pt idx="0">
                  <c:v>Reporting</c:v>
                </c:pt>
              </c:strCache>
            </c:strRef>
          </c:tx>
          <c:spPr>
            <a:solidFill>
              <a:schemeClr val="accent3">
                <a:lumMod val="60000"/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'Pivot Charts'!$A$72:$A$79</c:f>
              <c:strCache>
                <c:ptCount val="7"/>
                <c:pt idx="0">
                  <c:v>Team A</c:v>
                </c:pt>
                <c:pt idx="1">
                  <c:v>Team B</c:v>
                </c:pt>
                <c:pt idx="2">
                  <c:v>Team C</c:v>
                </c:pt>
                <c:pt idx="3">
                  <c:v>Team O</c:v>
                </c:pt>
                <c:pt idx="4">
                  <c:v>Team X</c:v>
                </c:pt>
                <c:pt idx="5">
                  <c:v>Team Y</c:v>
                </c:pt>
                <c:pt idx="6">
                  <c:v>Team Z</c:v>
                </c:pt>
              </c:strCache>
            </c:strRef>
          </c:cat>
          <c:val>
            <c:numRef>
              <c:f>'Pivot Charts'!$F$72:$F$79</c:f>
              <c:numCache>
                <c:formatCode>General</c:formatCode>
                <c:ptCount val="7"/>
                <c:pt idx="0">
                  <c:v>540</c:v>
                </c:pt>
                <c:pt idx="1">
                  <c:v>786</c:v>
                </c:pt>
                <c:pt idx="2">
                  <c:v>315</c:v>
                </c:pt>
                <c:pt idx="3">
                  <c:v>856</c:v>
                </c:pt>
                <c:pt idx="4">
                  <c:v>559</c:v>
                </c:pt>
                <c:pt idx="5">
                  <c:v>289</c:v>
                </c:pt>
                <c:pt idx="6">
                  <c:v>433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B56-49B4-AA45-50086109CEC7}"/>
            </c:ext>
          </c:extLst>
        </c:ser>
        <c:ser>
          <c:idx val="5"/>
          <c:order val="5"/>
          <c:tx>
            <c:strRef>
              <c:f>'Pivot Charts'!$G$70:$G$71</c:f>
              <c:strCache>
                <c:ptCount val="1"/>
                <c:pt idx="0">
                  <c:v>Uncategorised</c:v>
                </c:pt>
              </c:strCache>
            </c:strRef>
          </c:tx>
          <c:spPr>
            <a:solidFill>
              <a:schemeClr val="accent5">
                <a:lumMod val="60000"/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'Pivot Charts'!$A$72:$A$79</c:f>
              <c:strCache>
                <c:ptCount val="7"/>
                <c:pt idx="0">
                  <c:v>Team A</c:v>
                </c:pt>
                <c:pt idx="1">
                  <c:v>Team B</c:v>
                </c:pt>
                <c:pt idx="2">
                  <c:v>Team C</c:v>
                </c:pt>
                <c:pt idx="3">
                  <c:v>Team O</c:v>
                </c:pt>
                <c:pt idx="4">
                  <c:v>Team X</c:v>
                </c:pt>
                <c:pt idx="5">
                  <c:v>Team Y</c:v>
                </c:pt>
                <c:pt idx="6">
                  <c:v>Team Z</c:v>
                </c:pt>
              </c:strCache>
            </c:strRef>
          </c:cat>
          <c:val>
            <c:numRef>
              <c:f>'Pivot Charts'!$G$72:$G$79</c:f>
              <c:numCache>
                <c:formatCode>General</c:formatCode>
                <c:ptCount val="7"/>
                <c:pt idx="0">
                  <c:v>153</c:v>
                </c:pt>
                <c:pt idx="1">
                  <c:v>307</c:v>
                </c:pt>
                <c:pt idx="2">
                  <c:v>141</c:v>
                </c:pt>
                <c:pt idx="3">
                  <c:v>175</c:v>
                </c:pt>
                <c:pt idx="4">
                  <c:v>372</c:v>
                </c:pt>
                <c:pt idx="5">
                  <c:v>416</c:v>
                </c:pt>
                <c:pt idx="6">
                  <c:v>151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CB56-49B4-AA45-50086109CE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887851936"/>
        <c:axId val="887854432"/>
      </c:barChart>
      <c:catAx>
        <c:axId val="887851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87854432"/>
        <c:crosses val="autoZero"/>
        <c:auto val="1"/>
        <c:lblAlgn val="ctr"/>
        <c:lblOffset val="100"/>
        <c:noMultiLvlLbl val="0"/>
      </c:catAx>
      <c:valAx>
        <c:axId val="887854432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0">
                    <a:schemeClr val="tx1">
                      <a:lumMod val="5000"/>
                      <a:lumOff val="95000"/>
                    </a:schemeClr>
                  </a:gs>
                  <a:gs pos="10000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87851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[ZOYA_Case.xlsx]Pivot Charts!PivotTable5</c:name>
    <c:fmtId val="7"/>
  </c:pivotSource>
  <c:chart>
    <c:autoTitleDeleted val="1"/>
    <c:pivotFmts>
      <c:pivotFmt>
        <c:idx val="0"/>
      </c:pivotFmt>
      <c:pivotFmt>
        <c:idx val="1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2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3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4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5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6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7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8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9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0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1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2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3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4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5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6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7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8"/>
        <c:spPr>
          <a:solidFill>
            <a:schemeClr val="accent1">
              <a:alpha val="70000"/>
            </a:schemeClr>
          </a:solidFill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</c:pivotFmts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'Pivot Charts'!$B$70:$B$71</c:f>
              <c:strCache>
                <c:ptCount val="1"/>
                <c:pt idx="0">
                  <c:v>Account Updates</c:v>
                </c:pt>
              </c:strCache>
            </c:strRef>
          </c:tx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'Pivot Charts'!$A$72:$A$79</c:f>
              <c:strCache>
                <c:ptCount val="7"/>
                <c:pt idx="0">
                  <c:v>Team A</c:v>
                </c:pt>
                <c:pt idx="1">
                  <c:v>Team B</c:v>
                </c:pt>
                <c:pt idx="2">
                  <c:v>Team C</c:v>
                </c:pt>
                <c:pt idx="3">
                  <c:v>Team O</c:v>
                </c:pt>
                <c:pt idx="4">
                  <c:v>Team X</c:v>
                </c:pt>
                <c:pt idx="5">
                  <c:v>Team Y</c:v>
                </c:pt>
                <c:pt idx="6">
                  <c:v>Team Z</c:v>
                </c:pt>
              </c:strCache>
            </c:strRef>
          </c:cat>
          <c:val>
            <c:numRef>
              <c:f>'Pivot Charts'!$B$72:$B$79</c:f>
              <c:numCache>
                <c:formatCode>General</c:formatCode>
                <c:ptCount val="7"/>
                <c:pt idx="0">
                  <c:v>61</c:v>
                </c:pt>
                <c:pt idx="1">
                  <c:v>73</c:v>
                </c:pt>
                <c:pt idx="2">
                  <c:v>39</c:v>
                </c:pt>
                <c:pt idx="3">
                  <c:v>37</c:v>
                </c:pt>
                <c:pt idx="4">
                  <c:v>17</c:v>
                </c:pt>
                <c:pt idx="5">
                  <c:v>66</c:v>
                </c:pt>
                <c:pt idx="6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9E0-4193-9144-A228C1373F51}"/>
            </c:ext>
          </c:extLst>
        </c:ser>
        <c:ser>
          <c:idx val="1"/>
          <c:order val="1"/>
          <c:tx>
            <c:strRef>
              <c:f>'Pivot Charts'!$C$70:$C$71</c:f>
              <c:strCache>
                <c:ptCount val="1"/>
                <c:pt idx="0">
                  <c:v>Analysis</c:v>
                </c:pt>
              </c:strCache>
            </c:strRef>
          </c:tx>
          <c:spPr>
            <a:solidFill>
              <a:schemeClr val="accent3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'Pivot Charts'!$A$72:$A$79</c:f>
              <c:strCache>
                <c:ptCount val="7"/>
                <c:pt idx="0">
                  <c:v>Team A</c:v>
                </c:pt>
                <c:pt idx="1">
                  <c:v>Team B</c:v>
                </c:pt>
                <c:pt idx="2">
                  <c:v>Team C</c:v>
                </c:pt>
                <c:pt idx="3">
                  <c:v>Team O</c:v>
                </c:pt>
                <c:pt idx="4">
                  <c:v>Team X</c:v>
                </c:pt>
                <c:pt idx="5">
                  <c:v>Team Y</c:v>
                </c:pt>
                <c:pt idx="6">
                  <c:v>Team Z</c:v>
                </c:pt>
              </c:strCache>
            </c:strRef>
          </c:cat>
          <c:val>
            <c:numRef>
              <c:f>'Pivot Charts'!$C$72:$C$79</c:f>
              <c:numCache>
                <c:formatCode>General</c:formatCode>
                <c:ptCount val="7"/>
                <c:pt idx="0">
                  <c:v>1</c:v>
                </c:pt>
                <c:pt idx="1">
                  <c:v>1</c:v>
                </c:pt>
                <c:pt idx="5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9E0-4193-9144-A228C1373F51}"/>
            </c:ext>
          </c:extLst>
        </c:ser>
        <c:ser>
          <c:idx val="2"/>
          <c:order val="2"/>
          <c:tx>
            <c:strRef>
              <c:f>'Pivot Charts'!$D$70:$D$71</c:f>
              <c:strCache>
                <c:ptCount val="1"/>
                <c:pt idx="0">
                  <c:v>Campaign Launches</c:v>
                </c:pt>
              </c:strCache>
            </c:strRef>
          </c:tx>
          <c:spPr>
            <a:solidFill>
              <a:schemeClr val="accent5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'Pivot Charts'!$A$72:$A$79</c:f>
              <c:strCache>
                <c:ptCount val="7"/>
                <c:pt idx="0">
                  <c:v>Team A</c:v>
                </c:pt>
                <c:pt idx="1">
                  <c:v>Team B</c:v>
                </c:pt>
                <c:pt idx="2">
                  <c:v>Team C</c:v>
                </c:pt>
                <c:pt idx="3">
                  <c:v>Team O</c:v>
                </c:pt>
                <c:pt idx="4">
                  <c:v>Team X</c:v>
                </c:pt>
                <c:pt idx="5">
                  <c:v>Team Y</c:v>
                </c:pt>
                <c:pt idx="6">
                  <c:v>Team Z</c:v>
                </c:pt>
              </c:strCache>
            </c:strRef>
          </c:cat>
          <c:val>
            <c:numRef>
              <c:f>'Pivot Charts'!$D$72:$D$79</c:f>
              <c:numCache>
                <c:formatCode>General</c:formatCode>
                <c:ptCount val="7"/>
                <c:pt idx="0">
                  <c:v>1</c:v>
                </c:pt>
                <c:pt idx="1">
                  <c:v>5</c:v>
                </c:pt>
                <c:pt idx="2">
                  <c:v>1</c:v>
                </c:pt>
                <c:pt idx="3">
                  <c:v>9</c:v>
                </c:pt>
                <c:pt idx="4">
                  <c:v>12</c:v>
                </c:pt>
                <c:pt idx="5">
                  <c:v>27</c:v>
                </c:pt>
                <c:pt idx="6">
                  <c:v>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9E0-4193-9144-A228C1373F51}"/>
            </c:ext>
          </c:extLst>
        </c:ser>
        <c:ser>
          <c:idx val="3"/>
          <c:order val="3"/>
          <c:tx>
            <c:strRef>
              <c:f>'Pivot Charts'!$E$70:$E$71</c:f>
              <c:strCache>
                <c:ptCount val="1"/>
                <c:pt idx="0">
                  <c:v>Experiments</c:v>
                </c:pt>
              </c:strCache>
            </c:strRef>
          </c:tx>
          <c:spPr>
            <a:solidFill>
              <a:schemeClr val="accent1">
                <a:lumMod val="60000"/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'Pivot Charts'!$A$72:$A$79</c:f>
              <c:strCache>
                <c:ptCount val="7"/>
                <c:pt idx="0">
                  <c:v>Team A</c:v>
                </c:pt>
                <c:pt idx="1">
                  <c:v>Team B</c:v>
                </c:pt>
                <c:pt idx="2">
                  <c:v>Team C</c:v>
                </c:pt>
                <c:pt idx="3">
                  <c:v>Team O</c:v>
                </c:pt>
                <c:pt idx="4">
                  <c:v>Team X</c:v>
                </c:pt>
                <c:pt idx="5">
                  <c:v>Team Y</c:v>
                </c:pt>
                <c:pt idx="6">
                  <c:v>Team Z</c:v>
                </c:pt>
              </c:strCache>
            </c:strRef>
          </c:cat>
          <c:val>
            <c:numRef>
              <c:f>'Pivot Charts'!$E$72:$E$79</c:f>
              <c:numCache>
                <c:formatCode>General</c:formatCode>
                <c:ptCount val="7"/>
                <c:pt idx="4">
                  <c:v>2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9E0-4193-9144-A228C1373F51}"/>
            </c:ext>
          </c:extLst>
        </c:ser>
        <c:ser>
          <c:idx val="4"/>
          <c:order val="4"/>
          <c:tx>
            <c:strRef>
              <c:f>'Pivot Charts'!$F$70:$F$71</c:f>
              <c:strCache>
                <c:ptCount val="1"/>
                <c:pt idx="0">
                  <c:v>Reporting</c:v>
                </c:pt>
              </c:strCache>
            </c:strRef>
          </c:tx>
          <c:spPr>
            <a:solidFill>
              <a:schemeClr val="accent3">
                <a:lumMod val="60000"/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'Pivot Charts'!$A$72:$A$79</c:f>
              <c:strCache>
                <c:ptCount val="7"/>
                <c:pt idx="0">
                  <c:v>Team A</c:v>
                </c:pt>
                <c:pt idx="1">
                  <c:v>Team B</c:v>
                </c:pt>
                <c:pt idx="2">
                  <c:v>Team C</c:v>
                </c:pt>
                <c:pt idx="3">
                  <c:v>Team O</c:v>
                </c:pt>
                <c:pt idx="4">
                  <c:v>Team X</c:v>
                </c:pt>
                <c:pt idx="5">
                  <c:v>Team Y</c:v>
                </c:pt>
                <c:pt idx="6">
                  <c:v>Team Z</c:v>
                </c:pt>
              </c:strCache>
            </c:strRef>
          </c:cat>
          <c:val>
            <c:numRef>
              <c:f>'Pivot Charts'!$F$72:$F$79</c:f>
              <c:numCache>
                <c:formatCode>General</c:formatCode>
                <c:ptCount val="7"/>
                <c:pt idx="0">
                  <c:v>40</c:v>
                </c:pt>
                <c:pt idx="1">
                  <c:v>32</c:v>
                </c:pt>
                <c:pt idx="2">
                  <c:v>14</c:v>
                </c:pt>
                <c:pt idx="3">
                  <c:v>20</c:v>
                </c:pt>
                <c:pt idx="4">
                  <c:v>26</c:v>
                </c:pt>
                <c:pt idx="5">
                  <c:v>32</c:v>
                </c:pt>
                <c:pt idx="6">
                  <c:v>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9E0-4193-9144-A228C1373F51}"/>
            </c:ext>
          </c:extLst>
        </c:ser>
        <c:ser>
          <c:idx val="5"/>
          <c:order val="5"/>
          <c:tx>
            <c:strRef>
              <c:f>'Pivot Charts'!$G$70:$G$71</c:f>
              <c:strCache>
                <c:ptCount val="1"/>
                <c:pt idx="0">
                  <c:v>Uncategorised</c:v>
                </c:pt>
              </c:strCache>
            </c:strRef>
          </c:tx>
          <c:spPr>
            <a:solidFill>
              <a:schemeClr val="accent5">
                <a:lumMod val="60000"/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'Pivot Charts'!$A$72:$A$79</c:f>
              <c:strCache>
                <c:ptCount val="7"/>
                <c:pt idx="0">
                  <c:v>Team A</c:v>
                </c:pt>
                <c:pt idx="1">
                  <c:v>Team B</c:v>
                </c:pt>
                <c:pt idx="2">
                  <c:v>Team C</c:v>
                </c:pt>
                <c:pt idx="3">
                  <c:v>Team O</c:v>
                </c:pt>
                <c:pt idx="4">
                  <c:v>Team X</c:v>
                </c:pt>
                <c:pt idx="5">
                  <c:v>Team Y</c:v>
                </c:pt>
                <c:pt idx="6">
                  <c:v>Team Z</c:v>
                </c:pt>
              </c:strCache>
            </c:strRef>
          </c:cat>
          <c:val>
            <c:numRef>
              <c:f>'Pivot Charts'!$G$72:$G$79</c:f>
              <c:numCache>
                <c:formatCode>General</c:formatCode>
                <c:ptCount val="7"/>
                <c:pt idx="0">
                  <c:v>22</c:v>
                </c:pt>
                <c:pt idx="1">
                  <c:v>33</c:v>
                </c:pt>
                <c:pt idx="2">
                  <c:v>17</c:v>
                </c:pt>
                <c:pt idx="3">
                  <c:v>18</c:v>
                </c:pt>
                <c:pt idx="4">
                  <c:v>25</c:v>
                </c:pt>
                <c:pt idx="5">
                  <c:v>86</c:v>
                </c:pt>
                <c:pt idx="6">
                  <c:v>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F9E0-4193-9144-A228C1373F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887851936"/>
        <c:axId val="887854432"/>
      </c:barChart>
      <c:catAx>
        <c:axId val="887851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87854432"/>
        <c:crosses val="autoZero"/>
        <c:auto val="1"/>
        <c:lblAlgn val="ctr"/>
        <c:lblOffset val="100"/>
        <c:noMultiLvlLbl val="0"/>
      </c:catAx>
      <c:valAx>
        <c:axId val="887854432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0">
                    <a:schemeClr val="tx1">
                      <a:lumMod val="5000"/>
                      <a:lumOff val="95000"/>
                    </a:schemeClr>
                  </a:gs>
                  <a:gs pos="10000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87851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[ZOYA_Case.xlsx]Pivot Charts!PivotTable4</c:name>
    <c:fmtId val="14"/>
  </c:pivotSource>
  <c:chart>
    <c:autoTitleDeleted val="1"/>
    <c:pivotFmts>
      <c:pivotFmt>
        <c:idx val="0"/>
      </c:pivotFmt>
      <c:pivotFmt>
        <c:idx val="1"/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2"/>
      </c:pivotFmt>
      <c:pivotFmt>
        <c:idx val="3"/>
      </c:pivotFmt>
      <c:pivotFmt>
        <c:idx val="4"/>
      </c:pivotFmt>
      <c:pivotFmt>
        <c:idx val="5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layout>
            <c:manualLayout>
              <c:x val="-3.5024619468318023E-2"/>
              <c:y val="-0.12358923927321187"/>
            </c:manualLayout>
          </c:layout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1.6304431504297199E-2"/>
              <c:y val="5.367467611103238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4.969006260335105E-2"/>
              <c:y val="-1.18359013135797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8.0525215324117843E-4"/>
              <c:y val="-1.954302806941633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6.679974626088947E-2"/>
              <c:y val="-7.9823379356612698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3.0136138423307045E-2"/>
              <c:y val="-1.18359013135797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6.5274694142752887E-3"/>
              <c:y val="-5.422509847068151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6.679974626088947E-2"/>
              <c:y val="-7.9823379356612698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8.0525215324117843E-4"/>
              <c:y val="-1.954302806941633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4.969006260335105E-2"/>
              <c:y val="-1.18359013135797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3.0136138423307045E-2"/>
              <c:y val="-1.18359013135797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6.5274694142752887E-3"/>
              <c:y val="-5.422509847068151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1.6304431504297199E-2"/>
              <c:y val="5.367467611103238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6.679974626088947E-2"/>
              <c:y val="-7.9823379356612698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8.0525215324117843E-4"/>
              <c:y val="-1.954302806941633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4.969006260335105E-2"/>
              <c:y val="-1.18359013135797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3.0136138423307045E-2"/>
              <c:y val="-1.18359013135797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6.5274694142752887E-3"/>
              <c:y val="-5.422509847068151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1.6304431504297199E-2"/>
              <c:y val="5.367467611103238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pieChart>
        <c:varyColors val="1"/>
        <c:ser>
          <c:idx val="0"/>
          <c:order val="0"/>
          <c:tx>
            <c:strRef>
              <c:f>'Pivot Charts'!$B$49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80000"/>
                      <a:lumMod val="105000"/>
                    </a:schemeClr>
                  </a:gs>
                  <a:gs pos="100000">
                    <a:schemeClr val="accent1"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944C-4FC4-AE40-A32BBE7F753E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3">
                      <a:tint val="80000"/>
                      <a:lumMod val="105000"/>
                    </a:schemeClr>
                  </a:gs>
                  <a:gs pos="100000">
                    <a:schemeClr val="accent3"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3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944C-4FC4-AE40-A32BBE7F753E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5">
                      <a:tint val="80000"/>
                      <a:lumMod val="105000"/>
                    </a:schemeClr>
                  </a:gs>
                  <a:gs pos="100000">
                    <a:schemeClr val="accent5"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5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944C-4FC4-AE40-A32BBE7F753E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tint val="80000"/>
                      <a:lumMod val="105000"/>
                    </a:schemeClr>
                  </a:gs>
                  <a:gs pos="100000">
                    <a:schemeClr val="accent1">
                      <a:lumMod val="60000"/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1">
                    <a:lumMod val="60000"/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944C-4FC4-AE40-A32BBE7F753E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3">
                      <a:lumMod val="60000"/>
                      <a:tint val="80000"/>
                      <a:lumMod val="105000"/>
                    </a:schemeClr>
                  </a:gs>
                  <a:gs pos="100000">
                    <a:schemeClr val="accent3">
                      <a:lumMod val="60000"/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3">
                    <a:lumMod val="60000"/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944C-4FC4-AE40-A32BBE7F753E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5">
                      <a:lumMod val="60000"/>
                      <a:tint val="80000"/>
                      <a:lumMod val="105000"/>
                    </a:schemeClr>
                  </a:gs>
                  <a:gs pos="100000">
                    <a:schemeClr val="accent5">
                      <a:lumMod val="60000"/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5">
                    <a:lumMod val="60000"/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B-944C-4FC4-AE40-A32BBE7F753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tx1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'Pivot Charts'!$A$50:$A$56</c:f>
              <c:strCache>
                <c:ptCount val="6"/>
                <c:pt idx="0">
                  <c:v>Account Updates</c:v>
                </c:pt>
                <c:pt idx="1">
                  <c:v>Analysis</c:v>
                </c:pt>
                <c:pt idx="2">
                  <c:v>Campaign Launches</c:v>
                </c:pt>
                <c:pt idx="3">
                  <c:v>Experiments</c:v>
                </c:pt>
                <c:pt idx="4">
                  <c:v>Reporting</c:v>
                </c:pt>
                <c:pt idx="5">
                  <c:v>Uncategorised</c:v>
                </c:pt>
              </c:strCache>
            </c:strRef>
          </c:cat>
          <c:val>
            <c:numRef>
              <c:f>'Pivot Charts'!$B$50:$B$56</c:f>
              <c:numCache>
                <c:formatCode>0.00%</c:formatCode>
                <c:ptCount val="6"/>
                <c:pt idx="0">
                  <c:v>0.35138121546961326</c:v>
                </c:pt>
                <c:pt idx="1">
                  <c:v>1.2154696132596685E-2</c:v>
                </c:pt>
                <c:pt idx="2">
                  <c:v>0.16243093922651933</c:v>
                </c:pt>
                <c:pt idx="3">
                  <c:v>4.4198895027624313E-3</c:v>
                </c:pt>
                <c:pt idx="4">
                  <c:v>0.22320441988950276</c:v>
                </c:pt>
                <c:pt idx="5">
                  <c:v>0.24640883977900552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944C-4FC4-AE40-A32BBE7F75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8186127920483508"/>
          <c:y val="0.17665394008486893"/>
          <c:w val="0.31813872079516481"/>
          <c:h val="0.599959016742189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[ZOYA_Case (version 2).xlsb]Pivot Charts!PivotTable4</c:name>
    <c:fmtId val="2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Platform P1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ivotFmts>
      <c:pivotFmt>
        <c:idx val="0"/>
      </c:pivotFmt>
      <c:pivotFmt>
        <c:idx val="1"/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2"/>
      </c:pivotFmt>
      <c:pivotFmt>
        <c:idx val="3"/>
      </c:pivotFmt>
      <c:pivotFmt>
        <c:idx val="4"/>
      </c:pivotFmt>
      <c:pivotFmt>
        <c:idx val="5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layout>
            <c:manualLayout>
              <c:x val="-3.5024619468318023E-2"/>
              <c:y val="-0.12358923927321187"/>
            </c:manualLayout>
          </c:layout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1.6304431504297199E-2"/>
              <c:y val="5.367467611103238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4.969006260335105E-2"/>
              <c:y val="-1.18359013135797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8.0525215324117843E-4"/>
              <c:y val="-1.954302806941633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6.679974626088947E-2"/>
              <c:y val="-7.9823379356612698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3.0136138423307045E-2"/>
              <c:y val="-1.18359013135797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6.5274694142752887E-3"/>
              <c:y val="-5.422509847068151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6.679974626088947E-2"/>
              <c:y val="-7.9823379356612698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8.0525215324117843E-4"/>
              <c:y val="-1.954302806941633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4.969006260335105E-2"/>
              <c:y val="-1.18359013135797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3.0136138423307045E-2"/>
              <c:y val="-1.18359013135797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6.5274694142752887E-3"/>
              <c:y val="-5.422509847068151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1.6304431504297199E-2"/>
              <c:y val="5.367467611103238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6.679974626088947E-2"/>
              <c:y val="-7.9823379356612698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8.0525215324117843E-4"/>
              <c:y val="-1.954302806941633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4.969006260335105E-2"/>
              <c:y val="-1.18359013135797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3.0136138423307045E-2"/>
              <c:y val="-1.18359013135797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6.5274694142752887E-3"/>
              <c:y val="-5.422509847068151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1.6304431504297199E-2"/>
              <c:y val="5.367467611103238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pieChart>
        <c:varyColors val="1"/>
        <c:ser>
          <c:idx val="0"/>
          <c:order val="0"/>
          <c:tx>
            <c:strRef>
              <c:f>'Pivot Charts'!$B$49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80000"/>
                      <a:lumMod val="105000"/>
                    </a:schemeClr>
                  </a:gs>
                  <a:gs pos="100000">
                    <a:schemeClr val="accent1"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69B8-4919-9996-3BA330115238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3">
                      <a:tint val="80000"/>
                      <a:lumMod val="105000"/>
                    </a:schemeClr>
                  </a:gs>
                  <a:gs pos="100000">
                    <a:schemeClr val="accent3"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3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69B8-4919-9996-3BA330115238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5">
                      <a:tint val="80000"/>
                      <a:lumMod val="105000"/>
                    </a:schemeClr>
                  </a:gs>
                  <a:gs pos="100000">
                    <a:schemeClr val="accent5"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5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69B8-4919-9996-3BA330115238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tint val="80000"/>
                      <a:lumMod val="105000"/>
                    </a:schemeClr>
                  </a:gs>
                  <a:gs pos="100000">
                    <a:schemeClr val="accent1">
                      <a:lumMod val="60000"/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1">
                    <a:lumMod val="60000"/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69B8-4919-9996-3BA330115238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3">
                      <a:lumMod val="60000"/>
                      <a:tint val="80000"/>
                      <a:lumMod val="105000"/>
                    </a:schemeClr>
                  </a:gs>
                  <a:gs pos="100000">
                    <a:schemeClr val="accent3">
                      <a:lumMod val="60000"/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3">
                    <a:lumMod val="60000"/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69B8-4919-9996-3BA330115238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5">
                      <a:lumMod val="60000"/>
                      <a:tint val="80000"/>
                      <a:lumMod val="105000"/>
                    </a:schemeClr>
                  </a:gs>
                  <a:gs pos="100000">
                    <a:schemeClr val="accent5">
                      <a:lumMod val="60000"/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5">
                    <a:lumMod val="60000"/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B-69B8-4919-9996-3BA330115238}"/>
              </c:ext>
            </c:extLst>
          </c:dPt>
          <c:dLbls>
            <c:dLbl>
              <c:idx val="1"/>
              <c:layout>
                <c:manualLayout>
                  <c:x val="0"/>
                  <c:y val="-5.324298160696999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69B8-4919-9996-3BA330115238}"/>
                </c:ext>
              </c:extLst>
            </c:dLbl>
            <c:dLbl>
              <c:idx val="2"/>
              <c:layout>
                <c:manualLayout>
                  <c:x val="-4.7494887754995193E-3"/>
                  <c:y val="1.9361084220716272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69B8-4919-9996-3BA330115238}"/>
                </c:ext>
              </c:extLst>
            </c:dLbl>
            <c:dLbl>
              <c:idx val="5"/>
              <c:layout>
                <c:manualLayout>
                  <c:x val="0"/>
                  <c:y val="0.1839303000968055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302077209484617"/>
                      <c:h val="0.1331558567279767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B-69B8-4919-9996-3BA330115238}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'Pivot Charts'!$A$50:$A$56</c:f>
              <c:strCache>
                <c:ptCount val="6"/>
                <c:pt idx="0">
                  <c:v>Account Updates</c:v>
                </c:pt>
                <c:pt idx="1">
                  <c:v>Analysis</c:v>
                </c:pt>
                <c:pt idx="2">
                  <c:v>Campaign Launches</c:v>
                </c:pt>
                <c:pt idx="3">
                  <c:v>Experiments</c:v>
                </c:pt>
                <c:pt idx="4">
                  <c:v>Reporting</c:v>
                </c:pt>
                <c:pt idx="5">
                  <c:v>Uncategorised</c:v>
                </c:pt>
              </c:strCache>
            </c:strRef>
          </c:cat>
          <c:val>
            <c:numRef>
              <c:f>'Pivot Charts'!$B$50:$B$56</c:f>
              <c:numCache>
                <c:formatCode>0.00%</c:formatCode>
                <c:ptCount val="6"/>
                <c:pt idx="0">
                  <c:v>0.50882352941176467</c:v>
                </c:pt>
                <c:pt idx="1">
                  <c:v>5.8823529411764705E-3</c:v>
                </c:pt>
                <c:pt idx="2">
                  <c:v>2.0588235294117647E-2</c:v>
                </c:pt>
                <c:pt idx="3">
                  <c:v>0.25294117647058822</c:v>
                </c:pt>
                <c:pt idx="4">
                  <c:v>0.21176470588235294</c:v>
                </c:pt>
                <c:pt idx="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69B8-4919-9996-3BA33011523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[ZOYA_Case.xlsx]Pivot Charts!PivotTable4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Platform P2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ivotFmts>
      <c:pivotFmt>
        <c:idx val="0"/>
      </c:pivotFmt>
      <c:pivotFmt>
        <c:idx val="1"/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2"/>
      </c:pivotFmt>
      <c:pivotFmt>
        <c:idx val="3"/>
      </c:pivotFmt>
      <c:pivotFmt>
        <c:idx val="4"/>
      </c:pivotFmt>
      <c:pivotFmt>
        <c:idx val="5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layout>
            <c:manualLayout>
              <c:x val="-3.5024619468318023E-2"/>
              <c:y val="-0.12358923927321187"/>
            </c:manualLayout>
          </c:layout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1.6304431504297199E-2"/>
              <c:y val="5.367467611103238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4.969006260335105E-2"/>
              <c:y val="-1.18359013135797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8.0525215324117843E-4"/>
              <c:y val="-1.954302806941633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6.679974626088947E-2"/>
              <c:y val="-7.9823379356612698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3.0136138423307045E-2"/>
              <c:y val="-1.18359013135797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6.5274694142752887E-3"/>
              <c:y val="-5.422509847068151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6.679974626088947E-2"/>
              <c:y val="-7.9823379356612698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4.969006260335105E-2"/>
              <c:y val="-1.18359013135797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6.5274694142752887E-3"/>
              <c:y val="-5.422509847068151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1.6304431504297199E-2"/>
              <c:y val="5.367467611103238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6.679974626088947E-2"/>
              <c:y val="-7.9823379356612698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4.969006260335105E-2"/>
              <c:y val="-1.18359013135797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6.5274694142752887E-3"/>
              <c:y val="-5.422509847068151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1.6304431504297199E-2"/>
              <c:y val="5.367467611103238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pieChart>
        <c:varyColors val="1"/>
        <c:ser>
          <c:idx val="0"/>
          <c:order val="0"/>
          <c:tx>
            <c:strRef>
              <c:f>'Pivot Charts'!$B$49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80000"/>
                      <a:lumMod val="105000"/>
                    </a:schemeClr>
                  </a:gs>
                  <a:gs pos="100000">
                    <a:schemeClr val="accent1"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3AF8-4BA4-8A4B-D7E69927B2A9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3">
                      <a:tint val="80000"/>
                      <a:lumMod val="105000"/>
                    </a:schemeClr>
                  </a:gs>
                  <a:gs pos="100000">
                    <a:schemeClr val="accent3"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3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3AF8-4BA4-8A4B-D7E69927B2A9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5">
                      <a:tint val="80000"/>
                      <a:lumMod val="105000"/>
                    </a:schemeClr>
                  </a:gs>
                  <a:gs pos="100000">
                    <a:schemeClr val="accent5"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5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3AF8-4BA4-8A4B-D7E69927B2A9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tint val="80000"/>
                      <a:lumMod val="105000"/>
                    </a:schemeClr>
                  </a:gs>
                  <a:gs pos="100000">
                    <a:schemeClr val="accent1">
                      <a:lumMod val="60000"/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1">
                    <a:lumMod val="60000"/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3AF8-4BA4-8A4B-D7E69927B2A9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3">
                      <a:lumMod val="60000"/>
                      <a:tint val="80000"/>
                      <a:lumMod val="105000"/>
                    </a:schemeClr>
                  </a:gs>
                  <a:gs pos="100000">
                    <a:schemeClr val="accent3">
                      <a:lumMod val="60000"/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3">
                    <a:lumMod val="60000"/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3AF8-4BA4-8A4B-D7E69927B2A9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5">
                      <a:lumMod val="60000"/>
                      <a:tint val="80000"/>
                      <a:lumMod val="105000"/>
                    </a:schemeClr>
                  </a:gs>
                  <a:gs pos="100000">
                    <a:schemeClr val="accent5">
                      <a:lumMod val="60000"/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5">
                    <a:lumMod val="60000"/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B-3AF8-4BA4-8A4B-D7E69927B2A9}"/>
              </c:ext>
            </c:extLst>
          </c:dPt>
          <c:dLbls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'Pivot Charts'!$A$50:$A$54</c:f>
              <c:strCache>
                <c:ptCount val="4"/>
                <c:pt idx="0">
                  <c:v>Account Updates</c:v>
                </c:pt>
                <c:pt idx="1">
                  <c:v>Campaign Launches</c:v>
                </c:pt>
                <c:pt idx="2">
                  <c:v>Reporting</c:v>
                </c:pt>
                <c:pt idx="3">
                  <c:v>Uncategorised</c:v>
                </c:pt>
              </c:strCache>
            </c:strRef>
          </c:cat>
          <c:val>
            <c:numRef>
              <c:f>'Pivot Charts'!$B$50:$B$54</c:f>
              <c:numCache>
                <c:formatCode>0.00%</c:formatCode>
                <c:ptCount val="4"/>
                <c:pt idx="0">
                  <c:v>0.44047619047619047</c:v>
                </c:pt>
                <c:pt idx="1">
                  <c:v>0.10714285714285714</c:v>
                </c:pt>
                <c:pt idx="2">
                  <c:v>0.23809523809523808</c:v>
                </c:pt>
                <c:pt idx="3">
                  <c:v>0.21428571428571427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3AF8-4BA4-8A4B-D7E69927B2A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[ZOYA_Case.xlsx]Pivot Charts!PivotTable4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Platform P3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ivotFmts>
      <c:pivotFmt>
        <c:idx val="0"/>
      </c:pivotFmt>
      <c:pivotFmt>
        <c:idx val="1"/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2"/>
      </c:pivotFmt>
      <c:pivotFmt>
        <c:idx val="3"/>
      </c:pivotFmt>
      <c:pivotFmt>
        <c:idx val="4"/>
      </c:pivotFmt>
      <c:pivotFmt>
        <c:idx val="5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layout>
            <c:manualLayout>
              <c:x val="-3.5024619468318023E-2"/>
              <c:y val="-0.12358923927321187"/>
            </c:manualLayout>
          </c:layout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1.6304431504297199E-2"/>
              <c:y val="5.367467611103238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4.969006260335105E-2"/>
              <c:y val="-1.18359013135797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8.0525215324117843E-4"/>
              <c:y val="-1.954302806941633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6.679974626088947E-2"/>
              <c:y val="-7.9823379356612698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3.0136138423307045E-2"/>
              <c:y val="-1.18359013135797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6.5274694142752887E-3"/>
              <c:y val="-5.422509847068151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6.679974626088947E-2"/>
              <c:y val="-7.9823379356612698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8.0525215324117843E-4"/>
              <c:y val="-1.954302806941633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4.969006260335105E-2"/>
              <c:y val="-1.18359013135797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3.0136138423307045E-2"/>
              <c:y val="-1.18359013135797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6.5274694142752887E-3"/>
              <c:y val="-5.422509847068151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1.6304431504297199E-2"/>
              <c:y val="5.367467611103238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6.679974626088947E-2"/>
              <c:y val="-7.9823379356612698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8.0525215324117843E-4"/>
              <c:y val="-1.954302806941633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4.969006260335105E-2"/>
              <c:y val="-1.18359013135797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-3.0136138423307045E-2"/>
              <c:y val="-1.18359013135797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6.5274694142752887E-3"/>
              <c:y val="-5.422509847068151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gradFill rotWithShape="1">
            <a:gsLst>
              <a:gs pos="0">
                <a:schemeClr val="accent1">
                  <a:tint val="80000"/>
                  <a:lumMod val="105000"/>
                </a:schemeClr>
              </a:gs>
              <a:gs pos="100000">
                <a:schemeClr val="accent1">
                  <a:tint val="90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c:spPr>
        <c:dLbl>
          <c:idx val="0"/>
          <c:layout>
            <c:manualLayout>
              <c:x val="1.6304431504297199E-2"/>
              <c:y val="5.367467611103238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pieChart>
        <c:varyColors val="1"/>
        <c:ser>
          <c:idx val="0"/>
          <c:order val="0"/>
          <c:tx>
            <c:strRef>
              <c:f>'Pivot Charts'!$B$49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80000"/>
                      <a:lumMod val="105000"/>
                    </a:schemeClr>
                  </a:gs>
                  <a:gs pos="100000">
                    <a:schemeClr val="accent1"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6AF5-4B1D-8489-6E86BA50C5A5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3">
                      <a:tint val="80000"/>
                      <a:lumMod val="105000"/>
                    </a:schemeClr>
                  </a:gs>
                  <a:gs pos="100000">
                    <a:schemeClr val="accent3"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3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6AF5-4B1D-8489-6E86BA50C5A5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5">
                      <a:tint val="80000"/>
                      <a:lumMod val="105000"/>
                    </a:schemeClr>
                  </a:gs>
                  <a:gs pos="100000">
                    <a:schemeClr val="accent5"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5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6AF5-4B1D-8489-6E86BA50C5A5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tint val="80000"/>
                      <a:lumMod val="105000"/>
                    </a:schemeClr>
                  </a:gs>
                  <a:gs pos="100000">
                    <a:schemeClr val="accent1">
                      <a:lumMod val="60000"/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1">
                    <a:lumMod val="60000"/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6AF5-4B1D-8489-6E86BA50C5A5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3">
                      <a:lumMod val="60000"/>
                      <a:tint val="80000"/>
                      <a:lumMod val="105000"/>
                    </a:schemeClr>
                  </a:gs>
                  <a:gs pos="100000">
                    <a:schemeClr val="accent3">
                      <a:lumMod val="60000"/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3">
                    <a:lumMod val="60000"/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6AF5-4B1D-8489-6E86BA50C5A5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5">
                      <a:lumMod val="60000"/>
                      <a:tint val="80000"/>
                      <a:lumMod val="105000"/>
                    </a:schemeClr>
                  </a:gs>
                  <a:gs pos="100000">
                    <a:schemeClr val="accent5">
                      <a:lumMod val="60000"/>
                      <a:tint val="90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5">
                    <a:lumMod val="60000"/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B-6AF5-4B1D-8489-6E86BA50C5A5}"/>
              </c:ext>
            </c:extLst>
          </c:dPt>
          <c:dLbls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'Pivot Charts'!$A$50:$A$56</c:f>
              <c:strCache>
                <c:ptCount val="6"/>
                <c:pt idx="0">
                  <c:v>Account Updates</c:v>
                </c:pt>
                <c:pt idx="1">
                  <c:v>Analysis</c:v>
                </c:pt>
                <c:pt idx="2">
                  <c:v>Campaign Launches</c:v>
                </c:pt>
                <c:pt idx="3">
                  <c:v>Experiments</c:v>
                </c:pt>
                <c:pt idx="4">
                  <c:v>Reporting</c:v>
                </c:pt>
                <c:pt idx="5">
                  <c:v>Uncategorised</c:v>
                </c:pt>
              </c:strCache>
            </c:strRef>
          </c:cat>
          <c:val>
            <c:numRef>
              <c:f>'Pivot Charts'!$B$50:$B$56</c:f>
              <c:numCache>
                <c:formatCode>0.00%</c:formatCode>
                <c:ptCount val="6"/>
                <c:pt idx="0">
                  <c:v>0.22453222453222454</c:v>
                </c:pt>
                <c:pt idx="1">
                  <c:v>1.8711018711018712E-2</c:v>
                </c:pt>
                <c:pt idx="2">
                  <c:v>0.27234927234927236</c:v>
                </c:pt>
                <c:pt idx="3">
                  <c:v>8.3160083160083165E-3</c:v>
                </c:pt>
                <c:pt idx="4">
                  <c:v>0.1995841995841996</c:v>
                </c:pt>
                <c:pt idx="5">
                  <c:v>0.27650727650727652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6AF5-4B1D-8489-6E86BA50C5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99000">
              <a:schemeClr val="tx1">
                <a:lumMod val="25000"/>
                <a:lumOff val="75000"/>
              </a:schemeClr>
            </a:gs>
            <a:gs pos="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15000"/>
                <a:lumOff val="85000"/>
              </a:schemeClr>
            </a:gs>
            <a:gs pos="0">
              <a:schemeClr val="tx1">
                <a:lumMod val="5000"/>
                <a:lumOff val="9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0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  <a:headEnd type="none" w="sm" len="sm"/>
        <a:tailEnd type="none" w="sm" len="sm"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0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  <a:headEnd type="none" w="sm" len="sm"/>
        <a:tailEnd type="none" w="sm" len="sm"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0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  <a:headEnd type="none" w="sm" len="sm"/>
        <a:tailEnd type="none" w="sm" len="sm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0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  <a:headEnd type="none" w="sm" len="sm"/>
        <a:tailEnd type="none" w="sm" len="sm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54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/>
    <cs:fillRef idx="2">
      <cs:styleClr val="auto"/>
    </cs:fillRef>
    <cs:effectRef idx="1"/>
    <cs:fontRef idx="minor">
      <a:schemeClr val="dk1"/>
    </cs:fontRef>
    <cs:spPr/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17-Oct-20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17-Oct-20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17-Oct-20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17-Oct-20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17-Oct-20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17-Oct-20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17-Oct-20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17-Oct-20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17-Oct-20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17-Oct-20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17-Oct-20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17-Oct-20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17-Oct-20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17-Oct-20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17-Oct-20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								</a:t>
            </a:r>
            <a:r>
              <a:rPr lang="en-US" sz="9600" dirty="0" smtClean="0"/>
              <a:t>ZOYA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Plan to Close 95% of Tickets Within SLA  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728067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 smtClean="0"/>
              <a:t>Bharath</a:t>
            </a:r>
            <a:r>
              <a:rPr lang="en-US" dirty="0" smtClean="0"/>
              <a:t> Rajeev</a:t>
            </a:r>
          </a:p>
          <a:p>
            <a:r>
              <a:rPr lang="en-US" dirty="0" smtClean="0"/>
              <a:t>Business Operations Manager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695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Projected Performance Improvement with Solution 1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2375460"/>
              </p:ext>
            </p:extLst>
          </p:nvPr>
        </p:nvGraphicFramePr>
        <p:xfrm>
          <a:off x="666206" y="2588351"/>
          <a:ext cx="11390815" cy="378632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57645">
                  <a:extLst>
                    <a:ext uri="{9D8B030D-6E8A-4147-A177-3AD203B41FA5}">
                      <a16:colId xmlns:a16="http://schemas.microsoft.com/office/drawing/2014/main" val="9146190"/>
                    </a:ext>
                  </a:extLst>
                </a:gridCol>
                <a:gridCol w="600892">
                  <a:extLst>
                    <a:ext uri="{9D8B030D-6E8A-4147-A177-3AD203B41FA5}">
                      <a16:colId xmlns:a16="http://schemas.microsoft.com/office/drawing/2014/main" val="2861002286"/>
                    </a:ext>
                  </a:extLst>
                </a:gridCol>
                <a:gridCol w="673970">
                  <a:extLst>
                    <a:ext uri="{9D8B030D-6E8A-4147-A177-3AD203B41FA5}">
                      <a16:colId xmlns:a16="http://schemas.microsoft.com/office/drawing/2014/main" val="533983264"/>
                    </a:ext>
                  </a:extLst>
                </a:gridCol>
                <a:gridCol w="994319">
                  <a:extLst>
                    <a:ext uri="{9D8B030D-6E8A-4147-A177-3AD203B41FA5}">
                      <a16:colId xmlns:a16="http://schemas.microsoft.com/office/drawing/2014/main" val="4022898911"/>
                    </a:ext>
                  </a:extLst>
                </a:gridCol>
                <a:gridCol w="818851">
                  <a:extLst>
                    <a:ext uri="{9D8B030D-6E8A-4147-A177-3AD203B41FA5}">
                      <a16:colId xmlns:a16="http://schemas.microsoft.com/office/drawing/2014/main" val="3529381378"/>
                    </a:ext>
                  </a:extLst>
                </a:gridCol>
                <a:gridCol w="1257523">
                  <a:extLst>
                    <a:ext uri="{9D8B030D-6E8A-4147-A177-3AD203B41FA5}">
                      <a16:colId xmlns:a16="http://schemas.microsoft.com/office/drawing/2014/main" val="1665244057"/>
                    </a:ext>
                  </a:extLst>
                </a:gridCol>
                <a:gridCol w="1257523">
                  <a:extLst>
                    <a:ext uri="{9D8B030D-6E8A-4147-A177-3AD203B41FA5}">
                      <a16:colId xmlns:a16="http://schemas.microsoft.com/office/drawing/2014/main" val="2182761698"/>
                    </a:ext>
                  </a:extLst>
                </a:gridCol>
                <a:gridCol w="1257523">
                  <a:extLst>
                    <a:ext uri="{9D8B030D-6E8A-4147-A177-3AD203B41FA5}">
                      <a16:colId xmlns:a16="http://schemas.microsoft.com/office/drawing/2014/main" val="2703784770"/>
                    </a:ext>
                  </a:extLst>
                </a:gridCol>
                <a:gridCol w="1257523">
                  <a:extLst>
                    <a:ext uri="{9D8B030D-6E8A-4147-A177-3AD203B41FA5}">
                      <a16:colId xmlns:a16="http://schemas.microsoft.com/office/drawing/2014/main" val="127688568"/>
                    </a:ext>
                  </a:extLst>
                </a:gridCol>
                <a:gridCol w="1257523">
                  <a:extLst>
                    <a:ext uri="{9D8B030D-6E8A-4147-A177-3AD203B41FA5}">
                      <a16:colId xmlns:a16="http://schemas.microsoft.com/office/drawing/2014/main" val="2488866037"/>
                    </a:ext>
                  </a:extLst>
                </a:gridCol>
                <a:gridCol w="1257523">
                  <a:extLst>
                    <a:ext uri="{9D8B030D-6E8A-4147-A177-3AD203B41FA5}">
                      <a16:colId xmlns:a16="http://schemas.microsoft.com/office/drawing/2014/main" val="3909080798"/>
                    </a:ext>
                  </a:extLst>
                </a:gridCol>
              </a:tblGrid>
              <a:tr h="170775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Platform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Team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Team Size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SLA breached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Within SLA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Total Number of Tickets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Approx. Number of Tickets </a:t>
                      </a:r>
                      <a:r>
                        <a:rPr lang="en-US" sz="1400" b="1" u="none" strike="noStrike" dirty="0" smtClean="0">
                          <a:effectLst/>
                        </a:rPr>
                        <a:t>Closed Within </a:t>
                      </a:r>
                      <a:r>
                        <a:rPr lang="en-US" sz="1400" b="1" u="none" strike="noStrike" dirty="0">
                          <a:effectLst/>
                        </a:rPr>
                        <a:t>SLA per Team Member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New Team Size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Change in Team Size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Projected Number of Tickets closed within SLA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Projected Ticket Completion %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8184208"/>
                  </a:ext>
                </a:extLst>
              </a:tr>
              <a:tr h="254776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P1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Team A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9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128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1587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1715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168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1680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97.96%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7176081"/>
                  </a:ext>
                </a:extLst>
              </a:tr>
              <a:tr h="25477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Team B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14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142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2206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2348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160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14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2240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95.40%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4251462"/>
                  </a:ext>
                </a:extLst>
              </a:tr>
              <a:tr h="25477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Team C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70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1128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1198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146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1168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97.50%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4967404"/>
                  </a:ext>
                </a:extLst>
              </a:tr>
              <a:tr h="2547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P2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Team O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84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1757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1841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146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1752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95.17%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684310"/>
                  </a:ext>
                </a:extLst>
              </a:tr>
              <a:tr h="254776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P3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Team X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82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1608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1690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146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1606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95.03%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1629305"/>
                  </a:ext>
                </a:extLst>
              </a:tr>
              <a:tr h="25477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Team 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9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222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1581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1803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176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1760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97.62%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1119906"/>
                  </a:ext>
                </a:extLst>
              </a:tr>
              <a:tr h="25477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Team Z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177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1598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1775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160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1760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99.15%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879035"/>
                  </a:ext>
                </a:extLst>
              </a:tr>
              <a:tr h="2951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 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 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73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905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11465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12370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157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76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3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11966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96.73%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6512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0810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2</a:t>
            </a:r>
            <a:endParaRPr lang="en-US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05891699"/>
              </p:ext>
            </p:extLst>
          </p:nvPr>
        </p:nvGraphicFramePr>
        <p:xfrm>
          <a:off x="810000" y="2351109"/>
          <a:ext cx="10571998" cy="199028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571998">
                  <a:extLst>
                    <a:ext uri="{9D8B030D-6E8A-4147-A177-3AD203B41FA5}">
                      <a16:colId xmlns:a16="http://schemas.microsoft.com/office/drawing/2014/main" val="3019990247"/>
                    </a:ext>
                  </a:extLst>
                </a:gridCol>
              </a:tblGrid>
              <a:tr h="40010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Solution :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077352"/>
                  </a:ext>
                </a:extLst>
              </a:tr>
              <a:tr h="31803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 smtClean="0">
                          <a:effectLst/>
                          <a:latin typeface="+mn-lt"/>
                        </a:rPr>
                        <a:t>  Organize </a:t>
                      </a:r>
                      <a:r>
                        <a:rPr lang="en-US" sz="1100" b="1" u="none" strike="noStrike" dirty="0">
                          <a:effectLst/>
                          <a:latin typeface="+mn-lt"/>
                        </a:rPr>
                        <a:t>a </a:t>
                      </a:r>
                      <a:r>
                        <a:rPr lang="en-US" sz="1100" b="1" u="none" strike="noStrike" dirty="0" err="1">
                          <a:effectLst/>
                          <a:latin typeface="+mn-lt"/>
                        </a:rPr>
                        <a:t>bootcamp</a:t>
                      </a:r>
                      <a:r>
                        <a:rPr lang="en-US" sz="1100" b="1" u="none" strike="noStrike" dirty="0">
                          <a:effectLst/>
                          <a:latin typeface="+mn-lt"/>
                        </a:rPr>
                        <a:t> focusing on Account updates and Reporting on Platform P1 to improve performance of Teams B and C.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16096397"/>
                  </a:ext>
                </a:extLst>
              </a:tr>
              <a:tr h="31803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 smtClean="0">
                          <a:effectLst/>
                          <a:latin typeface="+mn-lt"/>
                        </a:rPr>
                        <a:t>  Organize </a:t>
                      </a:r>
                      <a:r>
                        <a:rPr lang="en-US" sz="1100" b="1" u="none" strike="noStrike" dirty="0">
                          <a:effectLst/>
                          <a:latin typeface="+mn-lt"/>
                        </a:rPr>
                        <a:t>a </a:t>
                      </a:r>
                      <a:r>
                        <a:rPr lang="en-US" sz="1100" b="1" u="none" strike="noStrike" dirty="0" err="1">
                          <a:effectLst/>
                          <a:latin typeface="+mn-lt"/>
                        </a:rPr>
                        <a:t>bootcamp</a:t>
                      </a:r>
                      <a:r>
                        <a:rPr lang="en-US" sz="1100" b="1" u="none" strike="noStrike" dirty="0">
                          <a:effectLst/>
                          <a:latin typeface="+mn-lt"/>
                        </a:rPr>
                        <a:t> focusing on Account updates, Reporting and Campaign launches on Platform P3 to improve performance of Teams X and Z.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17469358"/>
                  </a:ext>
                </a:extLst>
              </a:tr>
              <a:tr h="31803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Increased </a:t>
                      </a:r>
                      <a:r>
                        <a:rPr 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oversight for Teams B, C,</a:t>
                      </a:r>
                      <a:r>
                        <a:rPr lang="en-US" sz="11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X and Z.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39832010"/>
                  </a:ext>
                </a:extLst>
              </a:tr>
              <a:tr h="31803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 smtClean="0">
                          <a:effectLst/>
                          <a:latin typeface="+mn-lt"/>
                        </a:rPr>
                        <a:t>  Move </a:t>
                      </a:r>
                      <a:r>
                        <a:rPr lang="en-US" sz="1100" b="1" u="none" strike="noStrike" dirty="0">
                          <a:effectLst/>
                          <a:latin typeface="+mn-lt"/>
                        </a:rPr>
                        <a:t>project of Cust-7 on platform P1 from Team A to Team C.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67777304"/>
                  </a:ext>
                </a:extLst>
              </a:tr>
              <a:tr h="31803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 smtClean="0">
                          <a:effectLst/>
                          <a:latin typeface="+mn-lt"/>
                        </a:rPr>
                        <a:t>  Move </a:t>
                      </a:r>
                      <a:r>
                        <a:rPr lang="en-US" sz="1100" b="1" u="none" strike="noStrike" dirty="0">
                          <a:effectLst/>
                          <a:latin typeface="+mn-lt"/>
                        </a:rPr>
                        <a:t>project of Cust-30 on platform P3 from Team Y to Team Z.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45126595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725177"/>
              </p:ext>
            </p:extLst>
          </p:nvPr>
        </p:nvGraphicFramePr>
        <p:xfrm>
          <a:off x="810000" y="4657383"/>
          <a:ext cx="10571998" cy="123496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571998">
                  <a:extLst>
                    <a:ext uri="{9D8B030D-6E8A-4147-A177-3AD203B41FA5}">
                      <a16:colId xmlns:a16="http://schemas.microsoft.com/office/drawing/2014/main" val="288351270"/>
                    </a:ext>
                  </a:extLst>
                </a:gridCol>
              </a:tblGrid>
              <a:tr h="23328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>
                          <a:effectLst/>
                        </a:rPr>
                        <a:t>Assumptions :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4152070"/>
                  </a:ext>
                </a:extLst>
              </a:tr>
              <a:tr h="23328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 smtClean="0">
                          <a:effectLst/>
                        </a:rPr>
                        <a:t>  1</a:t>
                      </a:r>
                      <a:r>
                        <a:rPr lang="en-US" sz="1100" b="1" u="none" strike="noStrike" dirty="0">
                          <a:effectLst/>
                        </a:rPr>
                        <a:t>. Moving customers from one team to another in the same platform doesn’t violate the SLA.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9125612"/>
                  </a:ext>
                </a:extLst>
              </a:tr>
              <a:tr h="2642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 smtClean="0">
                          <a:effectLst/>
                        </a:rPr>
                        <a:t>  2</a:t>
                      </a:r>
                      <a:r>
                        <a:rPr lang="en-US" sz="1100" b="1" u="none" strike="noStrike" dirty="0">
                          <a:effectLst/>
                        </a:rPr>
                        <a:t>. On platform P1 Team A is closing 168 tickets per team member within SLA, so there is scope for improvement in the performance of teams B and  C.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08013162"/>
                  </a:ext>
                </a:extLst>
              </a:tr>
              <a:tr h="27086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 smtClean="0">
                          <a:effectLst/>
                        </a:rPr>
                        <a:t>  3</a:t>
                      </a:r>
                      <a:r>
                        <a:rPr lang="en-US" sz="1100" b="1" u="none" strike="noStrike" dirty="0">
                          <a:effectLst/>
                        </a:rPr>
                        <a:t>. On platform P3 Team Y is closing 176 tickets per team member within SLA, so there is scope for improvement in the performance of teams X and  Z.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80948661"/>
                  </a:ext>
                </a:extLst>
              </a:tr>
              <a:tr h="23328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 smtClean="0">
                          <a:effectLst/>
                        </a:rPr>
                        <a:t>  4</a:t>
                      </a:r>
                      <a:r>
                        <a:rPr lang="en-US" sz="1100" b="1" u="none" strike="noStrike" dirty="0">
                          <a:effectLst/>
                        </a:rPr>
                        <a:t>. Uncategorized tickets doesn’t alter the analysis significantly.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36945675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4768299"/>
              </p:ext>
            </p:extLst>
          </p:nvPr>
        </p:nvGraphicFramePr>
        <p:xfrm>
          <a:off x="8160067" y="3687416"/>
          <a:ext cx="2628900" cy="603885"/>
        </p:xfrm>
        <a:graphic>
          <a:graphicData uri="http://schemas.openxmlformats.org/drawingml/2006/table">
            <a:tbl>
              <a:tblPr/>
              <a:tblGrid>
                <a:gridCol w="683488">
                  <a:extLst>
                    <a:ext uri="{9D8B030D-6E8A-4147-A177-3AD203B41FA5}">
                      <a16:colId xmlns:a16="http://schemas.microsoft.com/office/drawing/2014/main" val="1450467649"/>
                    </a:ext>
                  </a:extLst>
                </a:gridCol>
                <a:gridCol w="666206">
                  <a:extLst>
                    <a:ext uri="{9D8B030D-6E8A-4147-A177-3AD203B41FA5}">
                      <a16:colId xmlns:a16="http://schemas.microsoft.com/office/drawing/2014/main" val="3110370395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val="2094795883"/>
                    </a:ext>
                  </a:extLst>
                </a:gridCol>
                <a:gridCol w="639126">
                  <a:extLst>
                    <a:ext uri="{9D8B030D-6E8A-4147-A177-3AD203B41FA5}">
                      <a16:colId xmlns:a16="http://schemas.microsoft.com/office/drawing/2014/main" val="142759589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Platform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Client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From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066826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Cust-7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Team 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Team C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648223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Cust-30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Team 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Team X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07571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3108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Projected Performance Improvement with Solution 2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9565372"/>
              </p:ext>
            </p:extLst>
          </p:nvPr>
        </p:nvGraphicFramePr>
        <p:xfrm>
          <a:off x="666026" y="2293276"/>
          <a:ext cx="11286487" cy="37369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3140">
                  <a:extLst>
                    <a:ext uri="{9D8B030D-6E8A-4147-A177-3AD203B41FA5}">
                      <a16:colId xmlns:a16="http://schemas.microsoft.com/office/drawing/2014/main" val="1352715936"/>
                    </a:ext>
                  </a:extLst>
                </a:gridCol>
                <a:gridCol w="574765">
                  <a:extLst>
                    <a:ext uri="{9D8B030D-6E8A-4147-A177-3AD203B41FA5}">
                      <a16:colId xmlns:a16="http://schemas.microsoft.com/office/drawing/2014/main" val="503667393"/>
                    </a:ext>
                  </a:extLst>
                </a:gridCol>
                <a:gridCol w="615987">
                  <a:extLst>
                    <a:ext uri="{9D8B030D-6E8A-4147-A177-3AD203B41FA5}">
                      <a16:colId xmlns:a16="http://schemas.microsoft.com/office/drawing/2014/main" val="2203076686"/>
                    </a:ext>
                  </a:extLst>
                </a:gridCol>
                <a:gridCol w="985213">
                  <a:extLst>
                    <a:ext uri="{9D8B030D-6E8A-4147-A177-3AD203B41FA5}">
                      <a16:colId xmlns:a16="http://schemas.microsoft.com/office/drawing/2014/main" val="1793170172"/>
                    </a:ext>
                  </a:extLst>
                </a:gridCol>
                <a:gridCol w="811352">
                  <a:extLst>
                    <a:ext uri="{9D8B030D-6E8A-4147-A177-3AD203B41FA5}">
                      <a16:colId xmlns:a16="http://schemas.microsoft.com/office/drawing/2014/main" val="1742586611"/>
                    </a:ext>
                  </a:extLst>
                </a:gridCol>
                <a:gridCol w="1246005">
                  <a:extLst>
                    <a:ext uri="{9D8B030D-6E8A-4147-A177-3AD203B41FA5}">
                      <a16:colId xmlns:a16="http://schemas.microsoft.com/office/drawing/2014/main" val="4206397762"/>
                    </a:ext>
                  </a:extLst>
                </a:gridCol>
                <a:gridCol w="1246005">
                  <a:extLst>
                    <a:ext uri="{9D8B030D-6E8A-4147-A177-3AD203B41FA5}">
                      <a16:colId xmlns:a16="http://schemas.microsoft.com/office/drawing/2014/main" val="682963069"/>
                    </a:ext>
                  </a:extLst>
                </a:gridCol>
                <a:gridCol w="1246005">
                  <a:extLst>
                    <a:ext uri="{9D8B030D-6E8A-4147-A177-3AD203B41FA5}">
                      <a16:colId xmlns:a16="http://schemas.microsoft.com/office/drawing/2014/main" val="833928107"/>
                    </a:ext>
                  </a:extLst>
                </a:gridCol>
                <a:gridCol w="1246005">
                  <a:extLst>
                    <a:ext uri="{9D8B030D-6E8A-4147-A177-3AD203B41FA5}">
                      <a16:colId xmlns:a16="http://schemas.microsoft.com/office/drawing/2014/main" val="2463101462"/>
                    </a:ext>
                  </a:extLst>
                </a:gridCol>
                <a:gridCol w="1246005">
                  <a:extLst>
                    <a:ext uri="{9D8B030D-6E8A-4147-A177-3AD203B41FA5}">
                      <a16:colId xmlns:a16="http://schemas.microsoft.com/office/drawing/2014/main" val="3252449535"/>
                    </a:ext>
                  </a:extLst>
                </a:gridCol>
                <a:gridCol w="1246005">
                  <a:extLst>
                    <a:ext uri="{9D8B030D-6E8A-4147-A177-3AD203B41FA5}">
                      <a16:colId xmlns:a16="http://schemas.microsoft.com/office/drawing/2014/main" val="1724454564"/>
                    </a:ext>
                  </a:extLst>
                </a:gridCol>
              </a:tblGrid>
              <a:tr h="127273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Platform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Team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Team Size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SLA breached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Within SLA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Total Number of Tickets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Approx. Number of Tickets closed within SLA per Team Member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Approx. Number of Tickets </a:t>
                      </a:r>
                      <a:r>
                        <a:rPr lang="en-US" sz="1400" b="1" u="none" strike="noStrike" dirty="0" smtClean="0">
                          <a:effectLst/>
                        </a:rPr>
                        <a:t>Closed </a:t>
                      </a:r>
                      <a:r>
                        <a:rPr lang="en-US" sz="1400" b="1" u="none" strike="noStrike" dirty="0">
                          <a:effectLst/>
                        </a:rPr>
                        <a:t>W</a:t>
                      </a:r>
                      <a:r>
                        <a:rPr lang="en-US" sz="1400" b="1" u="none" strike="noStrike" dirty="0" smtClean="0">
                          <a:effectLst/>
                        </a:rPr>
                        <a:t>ithin </a:t>
                      </a:r>
                      <a:r>
                        <a:rPr lang="en-US" sz="1400" b="1" u="none" strike="noStrike" dirty="0">
                          <a:effectLst/>
                        </a:rPr>
                        <a:t>SLA per Team Member after </a:t>
                      </a:r>
                      <a:r>
                        <a:rPr lang="en-US" sz="1400" b="1" u="none" strike="noStrike" dirty="0" err="1" smtClean="0">
                          <a:effectLst/>
                        </a:rPr>
                        <a:t>Bootcamp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Projected Number of Tickets </a:t>
                      </a:r>
                      <a:r>
                        <a:rPr lang="en-US" sz="1400" b="1" u="none" strike="noStrike" dirty="0" smtClean="0">
                          <a:effectLst/>
                        </a:rPr>
                        <a:t>Closed </a:t>
                      </a:r>
                      <a:r>
                        <a:rPr lang="en-US" sz="1400" b="1" u="none" strike="noStrike" dirty="0">
                          <a:effectLst/>
                        </a:rPr>
                        <a:t>W</a:t>
                      </a:r>
                      <a:r>
                        <a:rPr lang="en-US" sz="1400" b="1" u="none" strike="noStrike" dirty="0" smtClean="0">
                          <a:effectLst/>
                        </a:rPr>
                        <a:t>ithin </a:t>
                      </a:r>
                      <a:r>
                        <a:rPr lang="en-US" sz="1400" b="1" u="none" strike="noStrike" dirty="0">
                          <a:effectLst/>
                        </a:rPr>
                        <a:t>SLA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 Change in Tickets </a:t>
                      </a:r>
                      <a:r>
                        <a:rPr lang="en-US" sz="1400" b="1" u="none" strike="noStrike" dirty="0" smtClean="0">
                          <a:effectLst/>
                        </a:rPr>
                        <a:t>Closed </a:t>
                      </a:r>
                      <a:r>
                        <a:rPr lang="en-US" sz="1400" b="1" u="none" strike="noStrike" dirty="0">
                          <a:effectLst/>
                        </a:rPr>
                        <a:t>W</a:t>
                      </a:r>
                      <a:r>
                        <a:rPr lang="en-US" sz="1400" b="1" u="none" strike="noStrike" dirty="0" smtClean="0">
                          <a:effectLst/>
                        </a:rPr>
                        <a:t>ithin </a:t>
                      </a:r>
                      <a:r>
                        <a:rPr lang="en-US" sz="1400" b="1" u="none" strike="noStrike" dirty="0">
                          <a:effectLst/>
                        </a:rPr>
                        <a:t>SLA </a:t>
                      </a:r>
                      <a:r>
                        <a:rPr lang="en-US" sz="1400" b="1" u="none" strike="noStrike" dirty="0" smtClean="0">
                          <a:effectLst/>
                        </a:rPr>
                        <a:t>for</a:t>
                      </a:r>
                      <a:r>
                        <a:rPr lang="en-US" sz="1400" b="1" u="none" strike="noStrike" baseline="0" dirty="0" smtClean="0">
                          <a:effectLst/>
                        </a:rPr>
                        <a:t> Each</a:t>
                      </a:r>
                      <a:r>
                        <a:rPr lang="en-US" sz="1400" b="1" u="none" strike="noStrike" dirty="0" smtClean="0">
                          <a:effectLst/>
                        </a:rPr>
                        <a:t> Team </a:t>
                      </a:r>
                      <a:r>
                        <a:rPr lang="en-US" sz="1400" b="1" u="none" strike="noStrike" dirty="0">
                          <a:effectLst/>
                        </a:rPr>
                        <a:t>after </a:t>
                      </a:r>
                      <a:r>
                        <a:rPr lang="en-US" sz="1400" b="1" u="none" strike="noStrike" dirty="0" err="1" smtClean="0">
                          <a:effectLst/>
                        </a:rPr>
                        <a:t>Bootcamp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Projected Ticket Completion %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479325"/>
                  </a:ext>
                </a:extLst>
              </a:tr>
              <a:tr h="30132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P1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Team A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9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112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1443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1555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168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168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1515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72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97.43%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2066592"/>
                  </a:ext>
                </a:extLst>
              </a:tr>
              <a:tr h="26598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Team B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14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144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2242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2386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160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162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2268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26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95.05%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2935442"/>
                  </a:ext>
                </a:extLst>
              </a:tr>
              <a:tr h="3013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Team C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8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84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1236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1320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146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157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1256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20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95.15%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6504048"/>
                  </a:ext>
                </a:extLst>
              </a:tr>
              <a:tr h="3013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>
                          <a:effectLst/>
                        </a:rPr>
                        <a:t>P2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Team O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84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1757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1841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146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146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1757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95.44%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744181"/>
                  </a:ext>
                </a:extLst>
              </a:tr>
              <a:tr h="265987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>
                          <a:effectLst/>
                        </a:rPr>
                        <a:t>P3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Team X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93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1781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1874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146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162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1782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95.09%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8050166"/>
                  </a:ext>
                </a:extLst>
              </a:tr>
              <a:tr h="26598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Team 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9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211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1408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1619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176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176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1581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173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97.65%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5582068"/>
                  </a:ext>
                </a:extLst>
              </a:tr>
              <a:tr h="26598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Team Z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177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1598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1775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160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169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1690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92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95.21%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1707619"/>
                  </a:ext>
                </a:extLst>
              </a:tr>
              <a:tr h="26598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 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 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73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905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11465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12370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157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162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11849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384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95.79%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86688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7580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sz="9600" dirty="0" smtClean="0">
                <a:solidFill>
                  <a:schemeClr val="bg1"/>
                </a:solidFill>
              </a:rPr>
              <a:t>THANK</a:t>
            </a:r>
            <a:endParaRPr lang="en-US" sz="9600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6156000" y="2899954"/>
            <a:ext cx="4880300" cy="1681571"/>
          </a:xfrm>
        </p:spPr>
        <p:txBody>
          <a:bodyPr>
            <a:noAutofit/>
          </a:bodyPr>
          <a:lstStyle/>
          <a:p>
            <a:r>
              <a:rPr lang="en-US" sz="9600" b="1" dirty="0" smtClean="0">
                <a:solidFill>
                  <a:schemeClr val="accent1"/>
                </a:solidFill>
              </a:rPr>
              <a:t>YOU</a:t>
            </a:r>
            <a:endParaRPr lang="en-US" sz="115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3303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Size &amp; Total Number of Tickets 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6184869"/>
              </p:ext>
            </p:extLst>
          </p:nvPr>
        </p:nvGraphicFramePr>
        <p:xfrm>
          <a:off x="819150" y="2142310"/>
          <a:ext cx="10553700" cy="44544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29866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By Teams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7256359"/>
              </p:ext>
            </p:extLst>
          </p:nvPr>
        </p:nvGraphicFramePr>
        <p:xfrm>
          <a:off x="819149" y="2220686"/>
          <a:ext cx="10553700" cy="43760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22183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By Platforms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2625912"/>
              </p:ext>
            </p:extLst>
          </p:nvPr>
        </p:nvGraphicFramePr>
        <p:xfrm>
          <a:off x="819150" y="2168434"/>
          <a:ext cx="10553700" cy="44936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9596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Ticket Type By Teams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3513307"/>
              </p:ext>
            </p:extLst>
          </p:nvPr>
        </p:nvGraphicFramePr>
        <p:xfrm>
          <a:off x="819150" y="2222500"/>
          <a:ext cx="10553700" cy="43873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30197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SLA Breached Ticket Type By Teams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5390193"/>
              </p:ext>
            </p:extLst>
          </p:nvPr>
        </p:nvGraphicFramePr>
        <p:xfrm>
          <a:off x="819150" y="2116183"/>
          <a:ext cx="10553700" cy="44021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19173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of SLA Breached Tickets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4444361"/>
              </p:ext>
            </p:extLst>
          </p:nvPr>
        </p:nvGraphicFramePr>
        <p:xfrm>
          <a:off x="810000" y="2052683"/>
          <a:ext cx="4863193" cy="43481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84649158"/>
              </p:ext>
            </p:extLst>
          </p:nvPr>
        </p:nvGraphicFramePr>
        <p:xfrm>
          <a:off x="5359685" y="1764302"/>
          <a:ext cx="2673972" cy="26238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51464020"/>
              </p:ext>
            </p:extLst>
          </p:nvPr>
        </p:nvGraphicFramePr>
        <p:xfrm>
          <a:off x="8824504" y="1764302"/>
          <a:ext cx="2796748" cy="26238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61898664"/>
              </p:ext>
            </p:extLst>
          </p:nvPr>
        </p:nvGraphicFramePr>
        <p:xfrm>
          <a:off x="7171509" y="4226741"/>
          <a:ext cx="2651760" cy="26312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865999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Performance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9118609"/>
              </p:ext>
            </p:extLst>
          </p:nvPr>
        </p:nvGraphicFramePr>
        <p:xfrm>
          <a:off x="809999" y="2246809"/>
          <a:ext cx="10672252" cy="407561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8770">
                  <a:extLst>
                    <a:ext uri="{9D8B030D-6E8A-4147-A177-3AD203B41FA5}">
                      <a16:colId xmlns:a16="http://schemas.microsoft.com/office/drawing/2014/main" val="3742296225"/>
                    </a:ext>
                  </a:extLst>
                </a:gridCol>
                <a:gridCol w="720860">
                  <a:extLst>
                    <a:ext uri="{9D8B030D-6E8A-4147-A177-3AD203B41FA5}">
                      <a16:colId xmlns:a16="http://schemas.microsoft.com/office/drawing/2014/main" val="3945831894"/>
                    </a:ext>
                  </a:extLst>
                </a:gridCol>
                <a:gridCol w="914263">
                  <a:extLst>
                    <a:ext uri="{9D8B030D-6E8A-4147-A177-3AD203B41FA5}">
                      <a16:colId xmlns:a16="http://schemas.microsoft.com/office/drawing/2014/main" val="826244475"/>
                    </a:ext>
                  </a:extLst>
                </a:gridCol>
                <a:gridCol w="1195573">
                  <a:extLst>
                    <a:ext uri="{9D8B030D-6E8A-4147-A177-3AD203B41FA5}">
                      <a16:colId xmlns:a16="http://schemas.microsoft.com/office/drawing/2014/main" val="155808564"/>
                    </a:ext>
                  </a:extLst>
                </a:gridCol>
                <a:gridCol w="984590">
                  <a:extLst>
                    <a:ext uri="{9D8B030D-6E8A-4147-A177-3AD203B41FA5}">
                      <a16:colId xmlns:a16="http://schemas.microsoft.com/office/drawing/2014/main" val="1993102486"/>
                    </a:ext>
                  </a:extLst>
                </a:gridCol>
                <a:gridCol w="1512049">
                  <a:extLst>
                    <a:ext uri="{9D8B030D-6E8A-4147-A177-3AD203B41FA5}">
                      <a16:colId xmlns:a16="http://schemas.microsoft.com/office/drawing/2014/main" val="3557440140"/>
                    </a:ext>
                  </a:extLst>
                </a:gridCol>
                <a:gridCol w="1512049">
                  <a:extLst>
                    <a:ext uri="{9D8B030D-6E8A-4147-A177-3AD203B41FA5}">
                      <a16:colId xmlns:a16="http://schemas.microsoft.com/office/drawing/2014/main" val="4244143472"/>
                    </a:ext>
                  </a:extLst>
                </a:gridCol>
                <a:gridCol w="1512049">
                  <a:extLst>
                    <a:ext uri="{9D8B030D-6E8A-4147-A177-3AD203B41FA5}">
                      <a16:colId xmlns:a16="http://schemas.microsoft.com/office/drawing/2014/main" val="752485032"/>
                    </a:ext>
                  </a:extLst>
                </a:gridCol>
                <a:gridCol w="1512049">
                  <a:extLst>
                    <a:ext uri="{9D8B030D-6E8A-4147-A177-3AD203B41FA5}">
                      <a16:colId xmlns:a16="http://schemas.microsoft.com/office/drawing/2014/main" val="3769101004"/>
                    </a:ext>
                  </a:extLst>
                </a:gridCol>
              </a:tblGrid>
              <a:tr h="155059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Platform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Team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Team Size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SLA breached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Within SLA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Total Number of Tickets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Approx. Number of Tickets </a:t>
                      </a:r>
                      <a:r>
                        <a:rPr lang="en-US" sz="1400" b="1" u="none" strike="noStrike" dirty="0" smtClean="0">
                          <a:effectLst/>
                        </a:rPr>
                        <a:t>Closed </a:t>
                      </a:r>
                      <a:r>
                        <a:rPr lang="en-US" sz="1400" b="1" u="none" strike="noStrike" dirty="0">
                          <a:effectLst/>
                        </a:rPr>
                        <a:t>within SLA per Team Member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Min. Number of Tickets to be </a:t>
                      </a:r>
                      <a:r>
                        <a:rPr lang="en-US" sz="1400" b="1" u="none" strike="noStrike" dirty="0" smtClean="0">
                          <a:effectLst/>
                        </a:rPr>
                        <a:t>Closed </a:t>
                      </a:r>
                      <a:r>
                        <a:rPr lang="en-US" sz="1400" b="1" u="none" strike="noStrike" dirty="0">
                          <a:effectLst/>
                        </a:rPr>
                        <a:t>to </a:t>
                      </a:r>
                      <a:r>
                        <a:rPr lang="en-US" sz="1400" b="1" u="none" strike="noStrike" dirty="0" smtClean="0">
                          <a:effectLst/>
                        </a:rPr>
                        <a:t>Fulfil </a:t>
                      </a:r>
                      <a:r>
                        <a:rPr lang="en-US" sz="1400" b="1" u="none" strike="noStrike" dirty="0">
                          <a:effectLst/>
                        </a:rPr>
                        <a:t>SLA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Shortfall in </a:t>
                      </a:r>
                      <a:r>
                        <a:rPr lang="en-US" sz="1400" b="1" u="none" strike="noStrike" dirty="0" smtClean="0">
                          <a:effectLst/>
                        </a:rPr>
                        <a:t>Number </a:t>
                      </a:r>
                      <a:r>
                        <a:rPr lang="en-US" sz="1400" b="1" u="none" strike="noStrike" dirty="0">
                          <a:effectLst/>
                        </a:rPr>
                        <a:t>of </a:t>
                      </a:r>
                      <a:r>
                        <a:rPr lang="en-US" sz="1400" b="1" u="none" strike="noStrike" dirty="0" smtClean="0">
                          <a:effectLst/>
                        </a:rPr>
                        <a:t>Tickets </a:t>
                      </a:r>
                      <a:r>
                        <a:rPr lang="en-US" sz="1400" b="1" u="none" strike="noStrike" dirty="0">
                          <a:effectLst/>
                        </a:rPr>
                        <a:t>to </a:t>
                      </a:r>
                      <a:r>
                        <a:rPr lang="en-US" sz="1400" b="1" u="none" strike="noStrike" dirty="0" smtClean="0">
                          <a:effectLst/>
                        </a:rPr>
                        <a:t>Meet </a:t>
                      </a:r>
                      <a:r>
                        <a:rPr lang="en-US" sz="1400" b="1" u="none" strike="noStrike" dirty="0">
                          <a:effectLst/>
                        </a:rPr>
                        <a:t>SLA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7900607"/>
                  </a:ext>
                </a:extLst>
              </a:tr>
              <a:tr h="419821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P1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Team A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9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125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1515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1640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168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1558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43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00106022"/>
                  </a:ext>
                </a:extLst>
              </a:tr>
              <a:tr h="3484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Team B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14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144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2242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2386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160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2267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25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83705628"/>
                  </a:ext>
                </a:extLst>
              </a:tr>
              <a:tr h="38299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Team C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71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1164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1235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146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1174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41009263"/>
                  </a:ext>
                </a:extLst>
              </a:tr>
              <a:tr h="3284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>
                          <a:effectLst/>
                        </a:rPr>
                        <a:t>P2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Team O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84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1757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1841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146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1749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-8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78279646"/>
                  </a:ext>
                </a:extLst>
              </a:tr>
              <a:tr h="34845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>
                          <a:effectLst/>
                        </a:rPr>
                        <a:t>P3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Team X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82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1608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1690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146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1606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-2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59563723"/>
                  </a:ext>
                </a:extLst>
              </a:tr>
              <a:tr h="3484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Team 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9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222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1581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1803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176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1713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132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31592814"/>
                  </a:ext>
                </a:extLst>
              </a:tr>
              <a:tr h="3484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Team Z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177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1598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1775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160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1687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89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604182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80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1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1529872"/>
              </p:ext>
            </p:extLst>
          </p:nvPr>
        </p:nvGraphicFramePr>
        <p:xfrm>
          <a:off x="810000" y="2340631"/>
          <a:ext cx="10724503" cy="113408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724503">
                  <a:extLst>
                    <a:ext uri="{9D8B030D-6E8A-4147-A177-3AD203B41FA5}">
                      <a16:colId xmlns:a16="http://schemas.microsoft.com/office/drawing/2014/main" val="2171308163"/>
                    </a:ext>
                  </a:extLst>
                </a:gridCol>
              </a:tblGrid>
              <a:tr h="28352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>
                          <a:effectLst/>
                        </a:rPr>
                        <a:t>Solution :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8853255"/>
                  </a:ext>
                </a:extLst>
              </a:tr>
              <a:tr h="28352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 smtClean="0">
                          <a:effectLst/>
                        </a:rPr>
                        <a:t>  Hire </a:t>
                      </a:r>
                      <a:r>
                        <a:rPr lang="en-US" sz="1100" b="1" u="none" strike="noStrike" dirty="0">
                          <a:effectLst/>
                        </a:rPr>
                        <a:t>3 new resources, one each for teams A, Y and Z.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38879787"/>
                  </a:ext>
                </a:extLst>
              </a:tr>
              <a:tr h="28352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 smtClean="0">
                          <a:effectLst/>
                        </a:rPr>
                        <a:t>  Move </a:t>
                      </a:r>
                      <a:r>
                        <a:rPr lang="en-US" sz="1100" b="1" u="none" strike="noStrike" dirty="0">
                          <a:effectLst/>
                        </a:rPr>
                        <a:t>project of Cust-8 on platform P1 from Team B to Team A.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32147937"/>
                  </a:ext>
                </a:extLst>
              </a:tr>
              <a:tr h="28352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 smtClean="0">
                          <a:effectLst/>
                        </a:rPr>
                        <a:t>  Move </a:t>
                      </a:r>
                      <a:r>
                        <a:rPr lang="en-US" sz="1100" b="1" u="none" strike="noStrike" dirty="0">
                          <a:effectLst/>
                        </a:rPr>
                        <a:t>project of Cust-20 on platform P1 from Team C to Team A.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28550034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0648761"/>
              </p:ext>
            </p:extLst>
          </p:nvPr>
        </p:nvGraphicFramePr>
        <p:xfrm>
          <a:off x="7872684" y="2870834"/>
          <a:ext cx="3073990" cy="603885"/>
        </p:xfrm>
        <a:graphic>
          <a:graphicData uri="http://schemas.openxmlformats.org/drawingml/2006/table">
            <a:tbl>
              <a:tblPr/>
              <a:tblGrid>
                <a:gridCol w="683109">
                  <a:extLst>
                    <a:ext uri="{9D8B030D-6E8A-4147-A177-3AD203B41FA5}">
                      <a16:colId xmlns:a16="http://schemas.microsoft.com/office/drawing/2014/main" val="1121083668"/>
                    </a:ext>
                  </a:extLst>
                </a:gridCol>
                <a:gridCol w="608858">
                  <a:extLst>
                    <a:ext uri="{9D8B030D-6E8A-4147-A177-3AD203B41FA5}">
                      <a16:colId xmlns:a16="http://schemas.microsoft.com/office/drawing/2014/main" val="3702364642"/>
                    </a:ext>
                  </a:extLst>
                </a:gridCol>
                <a:gridCol w="772210">
                  <a:extLst>
                    <a:ext uri="{9D8B030D-6E8A-4147-A177-3AD203B41FA5}">
                      <a16:colId xmlns:a16="http://schemas.microsoft.com/office/drawing/2014/main" val="1479265398"/>
                    </a:ext>
                  </a:extLst>
                </a:gridCol>
                <a:gridCol w="1009813">
                  <a:extLst>
                    <a:ext uri="{9D8B030D-6E8A-4147-A177-3AD203B41FA5}">
                      <a16:colId xmlns:a16="http://schemas.microsoft.com/office/drawing/2014/main" val="299252352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Platform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Client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From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40781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Cust-8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Team </a:t>
                      </a:r>
                      <a:r>
                        <a:rPr 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Team 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412932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Cust-20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Team </a:t>
                      </a:r>
                      <a:r>
                        <a:rPr 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Team 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6135632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4934922"/>
              </p:ext>
            </p:extLst>
          </p:nvPr>
        </p:nvGraphicFramePr>
        <p:xfrm>
          <a:off x="810000" y="3826212"/>
          <a:ext cx="10724503" cy="138586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724503">
                  <a:extLst>
                    <a:ext uri="{9D8B030D-6E8A-4147-A177-3AD203B41FA5}">
                      <a16:colId xmlns:a16="http://schemas.microsoft.com/office/drawing/2014/main" val="322216205"/>
                    </a:ext>
                  </a:extLst>
                </a:gridCol>
              </a:tblGrid>
              <a:tr h="2627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>
                          <a:effectLst/>
                        </a:rPr>
                        <a:t>Assumptions :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3441688"/>
                  </a:ext>
                </a:extLst>
              </a:tr>
              <a:tr h="22461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 smtClean="0">
                          <a:effectLst/>
                        </a:rPr>
                        <a:t>  1</a:t>
                      </a:r>
                      <a:r>
                        <a:rPr lang="en-US" sz="1100" b="1" u="none" strike="noStrike" dirty="0">
                          <a:effectLst/>
                        </a:rPr>
                        <a:t>. Adding new resources doesn’t have a significant impact on EBITDA.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49252505"/>
                  </a:ext>
                </a:extLst>
              </a:tr>
              <a:tr h="22461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 smtClean="0">
                          <a:effectLst/>
                        </a:rPr>
                        <a:t>  2</a:t>
                      </a:r>
                      <a:r>
                        <a:rPr lang="en-US" sz="1100" b="1" u="none" strike="noStrike" dirty="0">
                          <a:effectLst/>
                        </a:rPr>
                        <a:t>. Existing resources are operating at full bandwidth.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39374020"/>
                  </a:ext>
                </a:extLst>
              </a:tr>
              <a:tr h="22461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 smtClean="0">
                          <a:effectLst/>
                        </a:rPr>
                        <a:t>  3</a:t>
                      </a:r>
                      <a:r>
                        <a:rPr lang="en-US" sz="1100" b="1" u="none" strike="noStrike" dirty="0">
                          <a:effectLst/>
                        </a:rPr>
                        <a:t>. Moving customers from one team to another in the same platform doesn’t violate the SLA.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82695867"/>
                  </a:ext>
                </a:extLst>
              </a:tr>
              <a:tr h="22461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 smtClean="0">
                          <a:effectLst/>
                        </a:rPr>
                        <a:t>  4</a:t>
                      </a:r>
                      <a:r>
                        <a:rPr lang="en-US" sz="1100" b="1" u="none" strike="noStrike" dirty="0">
                          <a:effectLst/>
                        </a:rPr>
                        <a:t>. Newly </a:t>
                      </a:r>
                      <a:r>
                        <a:rPr lang="en-US" sz="1100" b="1" u="none" strike="noStrike" dirty="0" err="1">
                          <a:effectLst/>
                        </a:rPr>
                        <a:t>onboarded</a:t>
                      </a:r>
                      <a:r>
                        <a:rPr lang="en-US" sz="1100" b="1" u="none" strike="noStrike" dirty="0">
                          <a:effectLst/>
                        </a:rPr>
                        <a:t> resources will maintain the current level of team performance.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74318801"/>
                  </a:ext>
                </a:extLst>
              </a:tr>
              <a:tr h="22461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 smtClean="0">
                          <a:effectLst/>
                        </a:rPr>
                        <a:t>  5</a:t>
                      </a:r>
                      <a:r>
                        <a:rPr lang="en-US" sz="1100" b="1" u="none" strike="noStrike" dirty="0">
                          <a:effectLst/>
                        </a:rPr>
                        <a:t>. Uncategorized tickets doesn’t alter the analysis significantly.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75350436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7466312"/>
              </p:ext>
            </p:extLst>
          </p:nvPr>
        </p:nvGraphicFramePr>
        <p:xfrm>
          <a:off x="810000" y="5563573"/>
          <a:ext cx="10724503" cy="105929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724503">
                  <a:extLst>
                    <a:ext uri="{9D8B030D-6E8A-4147-A177-3AD203B41FA5}">
                      <a16:colId xmlns:a16="http://schemas.microsoft.com/office/drawing/2014/main" val="4286393431"/>
                    </a:ext>
                  </a:extLst>
                </a:gridCol>
              </a:tblGrid>
              <a:tr h="23927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>
                          <a:effectLst/>
                        </a:rPr>
                        <a:t>Suggestions :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111241"/>
                  </a:ext>
                </a:extLst>
              </a:tr>
              <a:tr h="41000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 smtClean="0">
                          <a:effectLst/>
                        </a:rPr>
                        <a:t>  1</a:t>
                      </a:r>
                      <a:r>
                        <a:rPr lang="en-US" sz="1100" b="1" u="none" strike="noStrike" dirty="0">
                          <a:effectLst/>
                        </a:rPr>
                        <a:t>. Newly </a:t>
                      </a:r>
                      <a:r>
                        <a:rPr lang="en-US" sz="1100" b="1" u="none" strike="noStrike" dirty="0" err="1">
                          <a:effectLst/>
                        </a:rPr>
                        <a:t>onboarded</a:t>
                      </a:r>
                      <a:r>
                        <a:rPr lang="en-US" sz="1100" b="1" u="none" strike="noStrike" dirty="0">
                          <a:effectLst/>
                        </a:rPr>
                        <a:t> resource in Team A should have expertise in Account updates and Reporting on platform P1 as 76% of the SLA breached tickets on </a:t>
                      </a:r>
                      <a:r>
                        <a:rPr lang="en-US" sz="1100" b="1" u="none" strike="noStrike" dirty="0" smtClean="0">
                          <a:effectLst/>
                        </a:rPr>
                        <a:t>the</a:t>
                      </a:r>
                      <a:r>
                        <a:rPr lang="en-US" sz="1100" b="1" u="none" strike="noStrike" baseline="0" dirty="0" smtClean="0">
                          <a:effectLst/>
                        </a:rPr>
                        <a:t> </a:t>
                      </a:r>
                      <a:r>
                        <a:rPr lang="en-US" sz="1100" b="1" u="none" strike="noStrike" dirty="0" smtClean="0">
                          <a:effectLst/>
                        </a:rPr>
                        <a:t>platform </a:t>
                      </a:r>
                      <a:r>
                        <a:rPr lang="en-US" sz="1100" b="1" u="none" strike="noStrike" dirty="0">
                          <a:effectLst/>
                        </a:rPr>
                        <a:t>where of that ticket type.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2618418"/>
                  </a:ext>
                </a:extLst>
              </a:tr>
              <a:tr h="41000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 smtClean="0">
                          <a:effectLst/>
                        </a:rPr>
                        <a:t>  2</a:t>
                      </a:r>
                      <a:r>
                        <a:rPr lang="en-US" sz="1100" b="1" u="none" strike="noStrike" dirty="0">
                          <a:effectLst/>
                        </a:rPr>
                        <a:t>. Newly </a:t>
                      </a:r>
                      <a:r>
                        <a:rPr lang="en-US" sz="1100" b="1" u="none" strike="noStrike" dirty="0" err="1">
                          <a:effectLst/>
                        </a:rPr>
                        <a:t>onboarded</a:t>
                      </a:r>
                      <a:r>
                        <a:rPr lang="en-US" sz="1100" b="1" u="none" strike="noStrike" dirty="0">
                          <a:effectLst/>
                        </a:rPr>
                        <a:t> resources in Team Y and Z should have expertise in Account updates, Reporting and Campaign Launches on platform P3 as 69% of the SLA breached tickets on the platform where of that ticket type.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810675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1932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143</TotalTime>
  <Words>914</Words>
  <Application>Microsoft Office PowerPoint</Application>
  <PresentationFormat>Widescreen</PresentationFormat>
  <Paragraphs>328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Century Gothic</vt:lpstr>
      <vt:lpstr>Wingdings 2</vt:lpstr>
      <vt:lpstr>Quotable</vt:lpstr>
      <vt:lpstr>         ZOYA  Plan to Close 95% of Tickets Within SLA   </vt:lpstr>
      <vt:lpstr>Team Size &amp; Total Number of Tickets </vt:lpstr>
      <vt:lpstr>Performance By Teams</vt:lpstr>
      <vt:lpstr>Performance By Platforms</vt:lpstr>
      <vt:lpstr>Ticket Type By Teams</vt:lpstr>
      <vt:lpstr>SLA Breached Ticket Type By Teams</vt:lpstr>
      <vt:lpstr>Type of SLA Breached Tickets</vt:lpstr>
      <vt:lpstr>Current Performance</vt:lpstr>
      <vt:lpstr>Solution 1</vt:lpstr>
      <vt:lpstr>Projected Performance Improvement with Solution 1</vt:lpstr>
      <vt:lpstr>Solution 2</vt:lpstr>
      <vt:lpstr>Projected Performance Improvement with Solution 2</vt:lpstr>
      <vt:lpstr>THANK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ZOYA Case Solution</dc:title>
  <dc:creator>userpc</dc:creator>
  <cp:lastModifiedBy>userpc</cp:lastModifiedBy>
  <cp:revision>18</cp:revision>
  <dcterms:created xsi:type="dcterms:W3CDTF">2020-10-17T04:26:14Z</dcterms:created>
  <dcterms:modified xsi:type="dcterms:W3CDTF">2020-10-17T06:56:41Z</dcterms:modified>
</cp:coreProperties>
</file>